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52"/>
  </p:notesMasterIdLst>
  <p:sldIdLst>
    <p:sldId id="256" r:id="rId2"/>
    <p:sldId id="257" r:id="rId3"/>
    <p:sldId id="261" r:id="rId4"/>
    <p:sldId id="285" r:id="rId5"/>
    <p:sldId id="258" r:id="rId6"/>
    <p:sldId id="266" r:id="rId7"/>
    <p:sldId id="259" r:id="rId8"/>
    <p:sldId id="326" r:id="rId9"/>
    <p:sldId id="286" r:id="rId10"/>
    <p:sldId id="284" r:id="rId11"/>
    <p:sldId id="262" r:id="rId12"/>
    <p:sldId id="263" r:id="rId13"/>
    <p:sldId id="264" r:id="rId14"/>
    <p:sldId id="265" r:id="rId15"/>
    <p:sldId id="272" r:id="rId16"/>
    <p:sldId id="273" r:id="rId17"/>
    <p:sldId id="267" r:id="rId18"/>
    <p:sldId id="269" r:id="rId19"/>
    <p:sldId id="268" r:id="rId20"/>
    <p:sldId id="276" r:id="rId21"/>
    <p:sldId id="277" r:id="rId22"/>
    <p:sldId id="271" r:id="rId23"/>
    <p:sldId id="274" r:id="rId24"/>
    <p:sldId id="328" r:id="rId25"/>
    <p:sldId id="280" r:id="rId26"/>
    <p:sldId id="281" r:id="rId27"/>
    <p:sldId id="287" r:id="rId28"/>
    <p:sldId id="288" r:id="rId29"/>
    <p:sldId id="295" r:id="rId30"/>
    <p:sldId id="302" r:id="rId31"/>
    <p:sldId id="293" r:id="rId32"/>
    <p:sldId id="292" r:id="rId33"/>
    <p:sldId id="291" r:id="rId34"/>
    <p:sldId id="289" r:id="rId35"/>
    <p:sldId id="294" r:id="rId36"/>
    <p:sldId id="317" r:id="rId37"/>
    <p:sldId id="324" r:id="rId38"/>
    <p:sldId id="308" r:id="rId39"/>
    <p:sldId id="319" r:id="rId40"/>
    <p:sldId id="318" r:id="rId41"/>
    <p:sldId id="323" r:id="rId42"/>
    <p:sldId id="322" r:id="rId43"/>
    <p:sldId id="321" r:id="rId44"/>
    <p:sldId id="312" r:id="rId45"/>
    <p:sldId id="311" r:id="rId46"/>
    <p:sldId id="315" r:id="rId47"/>
    <p:sldId id="327" r:id="rId48"/>
    <p:sldId id="320" r:id="rId49"/>
    <p:sldId id="296" r:id="rId50"/>
    <p:sldId id="32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73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endParaRPr lang="en-US"/>
          </a:p>
        </c:rich>
      </c:tx>
      <c:layout>
        <c:manualLayout>
          <c:xMode val="edge"/>
          <c:yMode val="edge"/>
          <c:x val="0.48912739168473507"/>
          <c:y val="0"/>
        </c:manualLayout>
      </c:layout>
      <c:overlay val="0"/>
    </c:title>
    <c:autoTitleDeleted val="0"/>
    <c:plotArea>
      <c:layout/>
      <c:barChart>
        <c:barDir val="bar"/>
        <c:grouping val="clustered"/>
        <c:varyColors val="0"/>
        <c:ser>
          <c:idx val="0"/>
          <c:order val="0"/>
          <c:tx>
            <c:strRef>
              <c:f>Sheet1!$B$1</c:f>
              <c:strCache>
                <c:ptCount val="1"/>
                <c:pt idx="0">
                  <c:v>Percent</c:v>
                </c:pt>
              </c:strCache>
            </c:strRef>
          </c:tx>
          <c:invertIfNegative val="0"/>
          <c:cat>
            <c:strRef>
              <c:f>Sheet1!$A$2:$A$9</c:f>
              <c:strCache>
                <c:ptCount val="8"/>
                <c:pt idx="0">
                  <c:v>Specific learning disability</c:v>
                </c:pt>
                <c:pt idx="1">
                  <c:v>language impairment</c:v>
                </c:pt>
                <c:pt idx="2">
                  <c:v>health impairment</c:v>
                </c:pt>
                <c:pt idx="3">
                  <c:v>Autism</c:v>
                </c:pt>
                <c:pt idx="4">
                  <c:v>intellectual disability</c:v>
                </c:pt>
                <c:pt idx="5">
                  <c:v>emotional disturbance</c:v>
                </c:pt>
                <c:pt idx="6">
                  <c:v>Multiple disabilities</c:v>
                </c:pt>
                <c:pt idx="7">
                  <c:v>Others</c:v>
                </c:pt>
              </c:strCache>
            </c:strRef>
          </c:cat>
          <c:val>
            <c:numRef>
              <c:f>Sheet1!$B$2:$B$9</c:f>
              <c:numCache>
                <c:formatCode>General</c:formatCode>
                <c:ptCount val="8"/>
                <c:pt idx="0">
                  <c:v>35</c:v>
                </c:pt>
                <c:pt idx="1">
                  <c:v>21</c:v>
                </c:pt>
                <c:pt idx="2">
                  <c:v>13</c:v>
                </c:pt>
                <c:pt idx="3">
                  <c:v>8</c:v>
                </c:pt>
                <c:pt idx="4">
                  <c:v>7</c:v>
                </c:pt>
                <c:pt idx="5">
                  <c:v>6</c:v>
                </c:pt>
                <c:pt idx="6">
                  <c:v>2</c:v>
                </c:pt>
                <c:pt idx="7">
                  <c:v>8</c:v>
                </c:pt>
              </c:numCache>
            </c:numRef>
          </c:val>
          <c:extLst>
            <c:ext xmlns:c16="http://schemas.microsoft.com/office/drawing/2014/chart" uri="{C3380CC4-5D6E-409C-BE32-E72D297353CC}">
              <c16:uniqueId val="{00000000-C359-4A33-954A-B022C6D5FD26}"/>
            </c:ext>
          </c:extLst>
        </c:ser>
        <c:dLbls>
          <c:showLegendKey val="0"/>
          <c:showVal val="0"/>
          <c:showCatName val="0"/>
          <c:showSerName val="0"/>
          <c:showPercent val="0"/>
          <c:showBubbleSize val="0"/>
        </c:dLbls>
        <c:gapWidth val="150"/>
        <c:axId val="109790336"/>
        <c:axId val="109791872"/>
      </c:barChart>
      <c:catAx>
        <c:axId val="109790336"/>
        <c:scaling>
          <c:orientation val="minMax"/>
        </c:scaling>
        <c:delete val="0"/>
        <c:axPos val="l"/>
        <c:numFmt formatCode="General" sourceLinked="0"/>
        <c:majorTickMark val="out"/>
        <c:minorTickMark val="none"/>
        <c:tickLblPos val="nextTo"/>
        <c:crossAx val="109791872"/>
        <c:crosses val="autoZero"/>
        <c:auto val="1"/>
        <c:lblAlgn val="ctr"/>
        <c:lblOffset val="100"/>
        <c:noMultiLvlLbl val="0"/>
      </c:catAx>
      <c:valAx>
        <c:axId val="109791872"/>
        <c:scaling>
          <c:orientation val="minMax"/>
        </c:scaling>
        <c:delete val="0"/>
        <c:axPos val="b"/>
        <c:numFmt formatCode="General" sourceLinked="1"/>
        <c:majorTickMark val="out"/>
        <c:minorTickMark val="none"/>
        <c:tickLblPos val="nextTo"/>
        <c:crossAx val="1097903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manualLayout>
          <c:xMode val="edge"/>
          <c:yMode val="edge"/>
          <c:x val="0.33014460362789033"/>
          <c:y val="3.907523983582245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Distribution by age</c:v>
                </c:pt>
              </c:strCache>
            </c:strRef>
          </c:tx>
          <c:spPr>
            <a:ln>
              <a:solidFill>
                <a:srgbClr val="DBF5F9">
                  <a:lumMod val="50000"/>
                </a:srgbClr>
              </a:solidFill>
            </a:ln>
          </c:spPr>
          <c:dPt>
            <c:idx val="0"/>
            <c:bubble3D val="0"/>
            <c:spPr>
              <a:solidFill>
                <a:srgbClr val="ED7D31">
                  <a:lumMod val="75000"/>
                </a:srgbClr>
              </a:solidFill>
              <a:ln w="19050">
                <a:solidFill>
                  <a:srgbClr val="DBF5F9">
                    <a:lumMod val="50000"/>
                  </a:srgbClr>
                </a:solidFill>
              </a:ln>
              <a:effectLst/>
            </c:spPr>
            <c:extLst>
              <c:ext xmlns:c16="http://schemas.microsoft.com/office/drawing/2014/chart" uri="{C3380CC4-5D6E-409C-BE32-E72D297353CC}">
                <c16:uniqueId val="{00000001-F1E9-4B87-AC9C-E7E19FCABAC1}"/>
              </c:ext>
            </c:extLst>
          </c:dPt>
          <c:dPt>
            <c:idx val="1"/>
            <c:bubble3D val="0"/>
            <c:spPr>
              <a:solidFill>
                <a:schemeClr val="accent2"/>
              </a:solidFill>
              <a:ln w="19050">
                <a:solidFill>
                  <a:srgbClr val="DBF5F9">
                    <a:lumMod val="50000"/>
                  </a:srgbClr>
                </a:solidFill>
              </a:ln>
              <a:effectLst/>
            </c:spPr>
            <c:extLst>
              <c:ext xmlns:c16="http://schemas.microsoft.com/office/drawing/2014/chart" uri="{C3380CC4-5D6E-409C-BE32-E72D297353CC}">
                <c16:uniqueId val="{00000003-F1E9-4B87-AC9C-E7E19FCABAC1}"/>
              </c:ext>
            </c:extLst>
          </c:dPt>
          <c:dPt>
            <c:idx val="2"/>
            <c:bubble3D val="0"/>
            <c:spPr>
              <a:solidFill>
                <a:srgbClr val="7030A0"/>
              </a:solidFill>
              <a:ln w="19050">
                <a:solidFill>
                  <a:srgbClr val="DBF5F9">
                    <a:lumMod val="50000"/>
                  </a:srgbClr>
                </a:solidFill>
              </a:ln>
              <a:effectLst/>
            </c:spPr>
            <c:extLst>
              <c:ext xmlns:c16="http://schemas.microsoft.com/office/drawing/2014/chart" uri="{C3380CC4-5D6E-409C-BE32-E72D297353CC}">
                <c16:uniqueId val="{00000005-F1E9-4B87-AC9C-E7E19FCABAC1}"/>
              </c:ext>
            </c:extLst>
          </c:dPt>
          <c:dPt>
            <c:idx val="3"/>
            <c:bubble3D val="0"/>
            <c:spPr>
              <a:solidFill>
                <a:srgbClr val="70AD47">
                  <a:lumMod val="50000"/>
                </a:srgbClr>
              </a:solidFill>
              <a:ln w="19050">
                <a:solidFill>
                  <a:srgbClr val="DBF5F9">
                    <a:lumMod val="50000"/>
                  </a:srgbClr>
                </a:solidFill>
              </a:ln>
              <a:effectLst/>
            </c:spPr>
            <c:extLst>
              <c:ext xmlns:c16="http://schemas.microsoft.com/office/drawing/2014/chart" uri="{C3380CC4-5D6E-409C-BE32-E72D297353CC}">
                <c16:uniqueId val="{00000007-F1E9-4B87-AC9C-E7E19FCABAC1}"/>
              </c:ext>
            </c:extLst>
          </c:dPt>
          <c:dPt>
            <c:idx val="4"/>
            <c:bubble3D val="0"/>
            <c:spPr>
              <a:solidFill>
                <a:srgbClr val="00B050"/>
              </a:solidFill>
              <a:ln w="19050">
                <a:solidFill>
                  <a:srgbClr val="DBF5F9">
                    <a:lumMod val="50000"/>
                  </a:srgbClr>
                </a:solidFill>
              </a:ln>
              <a:effectLst/>
            </c:spPr>
            <c:extLst>
              <c:ext xmlns:c16="http://schemas.microsoft.com/office/drawing/2014/chart" uri="{C3380CC4-5D6E-409C-BE32-E72D297353CC}">
                <c16:uniqueId val="{00000009-F1E9-4B87-AC9C-E7E19FCABAC1}"/>
              </c:ext>
            </c:extLst>
          </c:dPt>
          <c:dPt>
            <c:idx val="5"/>
            <c:bubble3D val="0"/>
            <c:spPr>
              <a:solidFill>
                <a:srgbClr val="5B9BD5">
                  <a:lumMod val="75000"/>
                </a:srgbClr>
              </a:solidFill>
              <a:ln w="19050">
                <a:solidFill>
                  <a:srgbClr val="DBF5F9">
                    <a:lumMod val="50000"/>
                  </a:srgbClr>
                </a:solidFill>
              </a:ln>
              <a:effectLst/>
            </c:spPr>
            <c:extLst>
              <c:ext xmlns:c16="http://schemas.microsoft.com/office/drawing/2014/chart" uri="{C3380CC4-5D6E-409C-BE32-E72D297353CC}">
                <c16:uniqueId val="{0000000B-F1E9-4B87-AC9C-E7E19FCABAC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95000"/>
                        <a:lumOff val="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6"/>
                <c:pt idx="0">
                  <c:v>Children 0-5</c:v>
                </c:pt>
                <c:pt idx="1">
                  <c:v>Children 5-10</c:v>
                </c:pt>
                <c:pt idx="2">
                  <c:v>Adults 26-34</c:v>
                </c:pt>
                <c:pt idx="3">
                  <c:v>Adults 35-54</c:v>
                </c:pt>
                <c:pt idx="4">
                  <c:v>Adults 55-64</c:v>
                </c:pt>
                <c:pt idx="5">
                  <c:v>65+</c:v>
                </c:pt>
              </c:strCache>
            </c:strRef>
          </c:cat>
          <c:val>
            <c:numRef>
              <c:f>Sheet1!$B$2:$B$8</c:f>
              <c:numCache>
                <c:formatCode>General</c:formatCode>
                <c:ptCount val="7"/>
                <c:pt idx="0">
                  <c:v>23900000</c:v>
                </c:pt>
                <c:pt idx="1">
                  <c:v>24700000</c:v>
                </c:pt>
                <c:pt idx="2">
                  <c:v>38959600</c:v>
                </c:pt>
                <c:pt idx="3">
                  <c:v>82570800</c:v>
                </c:pt>
                <c:pt idx="4">
                  <c:v>41135100</c:v>
                </c:pt>
                <c:pt idx="5">
                  <c:v>47546500</c:v>
                </c:pt>
              </c:numCache>
            </c:numRef>
          </c:val>
          <c:extLst>
            <c:ext xmlns:c16="http://schemas.microsoft.com/office/drawing/2014/chart" uri="{C3380CC4-5D6E-409C-BE32-E72D297353CC}">
              <c16:uniqueId val="{0000000C-F1E9-4B87-AC9C-E7E19FCABAC1}"/>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22169178975688825"/>
          <c:y val="0.86342454991682405"/>
          <c:w val="0.65577874453272311"/>
          <c:h val="0.120945354148846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Population distribution by state</c:v>
                </c:pt>
              </c:strCache>
            </c:strRef>
          </c:tx>
          <c:spPr>
            <a:ln>
              <a:solidFill>
                <a:srgbClr val="04617B">
                  <a:lumMod val="60000"/>
                  <a:lumOff val="40000"/>
                </a:srgbClr>
              </a:solidFill>
            </a:ln>
          </c:spPr>
          <c:dPt>
            <c:idx val="0"/>
            <c:bubble3D val="0"/>
            <c:spPr>
              <a:solidFill>
                <a:srgbClr val="7030A0"/>
              </a:solidFill>
              <a:ln w="19050">
                <a:solidFill>
                  <a:srgbClr val="04617B">
                    <a:lumMod val="60000"/>
                    <a:lumOff val="40000"/>
                  </a:srgbClr>
                </a:solidFill>
              </a:ln>
              <a:effectLst/>
            </c:spPr>
            <c:extLst>
              <c:ext xmlns:c16="http://schemas.microsoft.com/office/drawing/2014/chart" uri="{C3380CC4-5D6E-409C-BE32-E72D297353CC}">
                <c16:uniqueId val="{00000001-755C-40FC-B919-37F7BE9834D5}"/>
              </c:ext>
            </c:extLst>
          </c:dPt>
          <c:dPt>
            <c:idx val="1"/>
            <c:bubble3D val="0"/>
            <c:spPr>
              <a:solidFill>
                <a:srgbClr val="00B0F0"/>
              </a:solidFill>
              <a:ln w="19050">
                <a:solidFill>
                  <a:srgbClr val="04617B">
                    <a:lumMod val="60000"/>
                    <a:lumOff val="40000"/>
                  </a:srgbClr>
                </a:solidFill>
              </a:ln>
              <a:effectLst/>
            </c:spPr>
            <c:extLst>
              <c:ext xmlns:c16="http://schemas.microsoft.com/office/drawing/2014/chart" uri="{C3380CC4-5D6E-409C-BE32-E72D297353CC}">
                <c16:uniqueId val="{00000003-755C-40FC-B919-37F7BE9834D5}"/>
              </c:ext>
            </c:extLst>
          </c:dPt>
          <c:dPt>
            <c:idx val="2"/>
            <c:bubble3D val="0"/>
            <c:spPr>
              <a:solidFill>
                <a:srgbClr val="C00000"/>
              </a:solidFill>
              <a:ln w="19050">
                <a:solidFill>
                  <a:srgbClr val="04617B">
                    <a:lumMod val="60000"/>
                    <a:lumOff val="40000"/>
                  </a:srgbClr>
                </a:solidFill>
              </a:ln>
              <a:effectLst/>
            </c:spPr>
            <c:extLst>
              <c:ext xmlns:c16="http://schemas.microsoft.com/office/drawing/2014/chart" uri="{C3380CC4-5D6E-409C-BE32-E72D297353CC}">
                <c16:uniqueId val="{00000005-755C-40FC-B919-37F7BE9834D5}"/>
              </c:ext>
            </c:extLst>
          </c:dPt>
          <c:dPt>
            <c:idx val="3"/>
            <c:bubble3D val="0"/>
            <c:spPr>
              <a:solidFill>
                <a:srgbClr val="ED7D31"/>
              </a:solidFill>
              <a:ln w="19050">
                <a:solidFill>
                  <a:srgbClr val="04617B">
                    <a:lumMod val="60000"/>
                    <a:lumOff val="40000"/>
                  </a:srgbClr>
                </a:solidFill>
              </a:ln>
              <a:effectLst/>
            </c:spPr>
            <c:extLst>
              <c:ext xmlns:c16="http://schemas.microsoft.com/office/drawing/2014/chart" uri="{C3380CC4-5D6E-409C-BE32-E72D297353CC}">
                <c16:uniqueId val="{00000007-755C-40FC-B919-37F7BE9834D5}"/>
              </c:ext>
            </c:extLst>
          </c:dPt>
          <c:dPt>
            <c:idx val="4"/>
            <c:bubble3D val="0"/>
            <c:spPr>
              <a:solidFill>
                <a:schemeClr val="accent5"/>
              </a:solidFill>
              <a:ln w="19050">
                <a:solidFill>
                  <a:srgbClr val="04617B">
                    <a:lumMod val="60000"/>
                    <a:lumOff val="40000"/>
                  </a:srgbClr>
                </a:solidFill>
              </a:ln>
              <a:effectLst/>
            </c:spPr>
            <c:extLst>
              <c:ext xmlns:c16="http://schemas.microsoft.com/office/drawing/2014/chart" uri="{C3380CC4-5D6E-409C-BE32-E72D297353CC}">
                <c16:uniqueId val="{00000009-755C-40FC-B919-37F7BE9834D5}"/>
              </c:ext>
            </c:extLst>
          </c:dPt>
          <c:dPt>
            <c:idx val="5"/>
            <c:bubble3D val="0"/>
            <c:spPr>
              <a:solidFill>
                <a:srgbClr val="FFC000">
                  <a:lumMod val="75000"/>
                </a:srgbClr>
              </a:solidFill>
              <a:ln w="19050">
                <a:solidFill>
                  <a:srgbClr val="04617B">
                    <a:lumMod val="60000"/>
                    <a:lumOff val="40000"/>
                  </a:srgbClr>
                </a:solidFill>
              </a:ln>
              <a:effectLst/>
            </c:spPr>
            <c:extLst>
              <c:ext xmlns:c16="http://schemas.microsoft.com/office/drawing/2014/chart" uri="{C3380CC4-5D6E-409C-BE32-E72D297353CC}">
                <c16:uniqueId val="{0000000B-755C-40FC-B919-37F7BE9834D5}"/>
              </c:ext>
            </c:extLst>
          </c:dPt>
          <c:dPt>
            <c:idx val="6"/>
            <c:bubble3D val="0"/>
            <c:spPr>
              <a:solidFill>
                <a:schemeClr val="accent1">
                  <a:lumMod val="60000"/>
                </a:schemeClr>
              </a:solidFill>
              <a:ln w="19050">
                <a:solidFill>
                  <a:srgbClr val="04617B">
                    <a:lumMod val="60000"/>
                    <a:lumOff val="40000"/>
                  </a:srgbClr>
                </a:solidFill>
              </a:ln>
              <a:effectLst/>
            </c:spPr>
            <c:extLst>
              <c:ext xmlns:c16="http://schemas.microsoft.com/office/drawing/2014/chart" uri="{C3380CC4-5D6E-409C-BE32-E72D297353CC}">
                <c16:uniqueId val="{0000000D-755C-40FC-B919-37F7BE9834D5}"/>
              </c:ext>
            </c:extLst>
          </c:dPt>
          <c:dPt>
            <c:idx val="7"/>
            <c:bubble3D val="0"/>
            <c:spPr>
              <a:solidFill>
                <a:srgbClr val="92D050"/>
              </a:solidFill>
              <a:ln w="19050">
                <a:solidFill>
                  <a:srgbClr val="04617B">
                    <a:lumMod val="60000"/>
                    <a:lumOff val="40000"/>
                  </a:srgbClr>
                </a:solidFill>
              </a:ln>
              <a:effectLst/>
            </c:spPr>
            <c:extLst>
              <c:ext xmlns:c16="http://schemas.microsoft.com/office/drawing/2014/chart" uri="{C3380CC4-5D6E-409C-BE32-E72D297353CC}">
                <c16:uniqueId val="{0000000F-755C-40FC-B919-37F7BE9834D5}"/>
              </c:ext>
            </c:extLst>
          </c:dPt>
          <c:dPt>
            <c:idx val="8"/>
            <c:bubble3D val="0"/>
            <c:spPr>
              <a:solidFill>
                <a:srgbClr val="70AD47">
                  <a:lumMod val="50000"/>
                </a:srgbClr>
              </a:solidFill>
              <a:ln w="19050">
                <a:solidFill>
                  <a:srgbClr val="DBF5F9">
                    <a:lumMod val="50000"/>
                  </a:srgbClr>
                </a:solidFill>
              </a:ln>
              <a:effectLst/>
            </c:spPr>
            <c:extLst>
              <c:ext xmlns:c16="http://schemas.microsoft.com/office/drawing/2014/chart" uri="{C3380CC4-5D6E-409C-BE32-E72D297353CC}">
                <c16:uniqueId val="{00000011-755C-40FC-B919-37F7BE9834D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95000"/>
                        <a:lumOff val="5000"/>
                      </a:schemeClr>
                    </a:solidFill>
                    <a:latin typeface="+mn-lt"/>
                    <a:ea typeface="+mn-ea"/>
                    <a:cs typeface="+mn-cs"/>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Sheet1!$A$2:$A$10</c:f>
              <c:strCache>
                <c:ptCount val="9"/>
                <c:pt idx="0">
                  <c:v>California</c:v>
                </c:pt>
                <c:pt idx="1">
                  <c:v>Texas</c:v>
                </c:pt>
                <c:pt idx="2">
                  <c:v>Florida</c:v>
                </c:pt>
                <c:pt idx="3">
                  <c:v>New York</c:v>
                </c:pt>
                <c:pt idx="4">
                  <c:v>Illinois</c:v>
                </c:pt>
                <c:pt idx="5">
                  <c:v>Pennsylvania</c:v>
                </c:pt>
                <c:pt idx="6">
                  <c:v>Ohio</c:v>
                </c:pt>
                <c:pt idx="7">
                  <c:v>Georgia</c:v>
                </c:pt>
                <c:pt idx="8">
                  <c:v>Others</c:v>
                </c:pt>
              </c:strCache>
            </c:strRef>
          </c:cat>
          <c:val>
            <c:numRef>
              <c:f>Sheet1!$B$2:$B$10</c:f>
              <c:numCache>
                <c:formatCode>General</c:formatCode>
                <c:ptCount val="9"/>
                <c:pt idx="0">
                  <c:v>9657800</c:v>
                </c:pt>
                <c:pt idx="1">
                  <c:v>7600000</c:v>
                </c:pt>
                <c:pt idx="2">
                  <c:v>4494700</c:v>
                </c:pt>
                <c:pt idx="3">
                  <c:v>4494600</c:v>
                </c:pt>
                <c:pt idx="4">
                  <c:v>3128300</c:v>
                </c:pt>
                <c:pt idx="5">
                  <c:v>2882800</c:v>
                </c:pt>
                <c:pt idx="6">
                  <c:v>2766200</c:v>
                </c:pt>
                <c:pt idx="7">
                  <c:v>2609200</c:v>
                </c:pt>
                <c:pt idx="8">
                  <c:v>40548100</c:v>
                </c:pt>
              </c:numCache>
            </c:numRef>
          </c:val>
          <c:extLst>
            <c:ext xmlns:c16="http://schemas.microsoft.com/office/drawing/2014/chart" uri="{C3380CC4-5D6E-409C-BE32-E72D297353CC}">
              <c16:uniqueId val="{00000012-755C-40FC-B919-37F7BE9834D5}"/>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Traced</c:v>
                </c:pt>
              </c:strCache>
            </c:strRef>
          </c:tx>
          <c:invertIfNegative val="0"/>
          <c:cat>
            <c:numRef>
              <c:f>Sheet1!$A$2:$A$5</c:f>
              <c:numCache>
                <c:formatCode>General</c:formatCode>
                <c:ptCount val="4"/>
                <c:pt idx="0">
                  <c:v>2012</c:v>
                </c:pt>
                <c:pt idx="1">
                  <c:v>2013</c:v>
                </c:pt>
                <c:pt idx="2">
                  <c:v>2014</c:v>
                </c:pt>
                <c:pt idx="3">
                  <c:v>2015</c:v>
                </c:pt>
              </c:numCache>
            </c:numRef>
          </c:cat>
          <c:val>
            <c:numRef>
              <c:f>Sheet1!$B$2:$B$5</c:f>
              <c:numCache>
                <c:formatCode>General</c:formatCode>
                <c:ptCount val="4"/>
                <c:pt idx="0">
                  <c:v>72000</c:v>
                </c:pt>
                <c:pt idx="1">
                  <c:v>65000</c:v>
                </c:pt>
                <c:pt idx="2">
                  <c:v>52000</c:v>
                </c:pt>
                <c:pt idx="3">
                  <c:v>20000</c:v>
                </c:pt>
              </c:numCache>
            </c:numRef>
          </c:val>
          <c:extLst>
            <c:ext xmlns:c16="http://schemas.microsoft.com/office/drawing/2014/chart" uri="{C3380CC4-5D6E-409C-BE32-E72D297353CC}">
              <c16:uniqueId val="{00000000-DEFD-41EB-BE85-5DE4CCA0A14F}"/>
            </c:ext>
          </c:extLst>
        </c:ser>
        <c:ser>
          <c:idx val="1"/>
          <c:order val="1"/>
          <c:tx>
            <c:strRef>
              <c:f>Sheet1!$C$1</c:f>
              <c:strCache>
                <c:ptCount val="1"/>
                <c:pt idx="0">
                  <c:v>Untraced</c:v>
                </c:pt>
              </c:strCache>
            </c:strRef>
          </c:tx>
          <c:invertIfNegative val="0"/>
          <c:cat>
            <c:numRef>
              <c:f>Sheet1!$A$2:$A$5</c:f>
              <c:numCache>
                <c:formatCode>General</c:formatCode>
                <c:ptCount val="4"/>
                <c:pt idx="0">
                  <c:v>2012</c:v>
                </c:pt>
                <c:pt idx="1">
                  <c:v>2013</c:v>
                </c:pt>
                <c:pt idx="2">
                  <c:v>2014</c:v>
                </c:pt>
                <c:pt idx="3">
                  <c:v>2015</c:v>
                </c:pt>
              </c:numCache>
            </c:numRef>
          </c:cat>
          <c:val>
            <c:numRef>
              <c:f>Sheet1!$C$2:$C$5</c:f>
              <c:numCache>
                <c:formatCode>General</c:formatCode>
                <c:ptCount val="4"/>
                <c:pt idx="0">
                  <c:v>20000</c:v>
                </c:pt>
                <c:pt idx="1">
                  <c:v>24000</c:v>
                </c:pt>
                <c:pt idx="2">
                  <c:v>34000</c:v>
                </c:pt>
                <c:pt idx="3">
                  <c:v>54000</c:v>
                </c:pt>
              </c:numCache>
            </c:numRef>
          </c:val>
          <c:extLst>
            <c:ext xmlns:c16="http://schemas.microsoft.com/office/drawing/2014/chart" uri="{C3380CC4-5D6E-409C-BE32-E72D297353CC}">
              <c16:uniqueId val="{00000001-DEFD-41EB-BE85-5DE4CCA0A14F}"/>
            </c:ext>
          </c:extLst>
        </c:ser>
        <c:dLbls>
          <c:showLegendKey val="0"/>
          <c:showVal val="0"/>
          <c:showCatName val="0"/>
          <c:showSerName val="0"/>
          <c:showPercent val="0"/>
          <c:showBubbleSize val="0"/>
        </c:dLbls>
        <c:gapWidth val="150"/>
        <c:axId val="118322304"/>
        <c:axId val="118323840"/>
      </c:barChart>
      <c:catAx>
        <c:axId val="118322304"/>
        <c:scaling>
          <c:orientation val="minMax"/>
        </c:scaling>
        <c:delete val="0"/>
        <c:axPos val="b"/>
        <c:numFmt formatCode="General" sourceLinked="1"/>
        <c:majorTickMark val="out"/>
        <c:minorTickMark val="none"/>
        <c:tickLblPos val="nextTo"/>
        <c:crossAx val="118323840"/>
        <c:crosses val="autoZero"/>
        <c:auto val="1"/>
        <c:lblAlgn val="ctr"/>
        <c:lblOffset val="100"/>
        <c:noMultiLvlLbl val="0"/>
      </c:catAx>
      <c:valAx>
        <c:axId val="118323840"/>
        <c:scaling>
          <c:orientation val="minMax"/>
        </c:scaling>
        <c:delete val="0"/>
        <c:axPos val="l"/>
        <c:majorGridlines/>
        <c:numFmt formatCode="General" sourceLinked="1"/>
        <c:majorTickMark val="out"/>
        <c:minorTickMark val="none"/>
        <c:tickLblPos val="nextTo"/>
        <c:crossAx val="118322304"/>
        <c:crosses val="autoZero"/>
        <c:crossBetween val="between"/>
      </c:valAx>
      <c:spPr>
        <a:noFill/>
        <a:ln w="25400">
          <a:noFill/>
        </a:ln>
      </c:spPr>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Number of missing children</c:v>
                </c:pt>
              </c:strCache>
            </c:strRef>
          </c:tx>
          <c:invertIfNegative val="0"/>
          <c:cat>
            <c:strRef>
              <c:f>Sheet1!$A$2:$A$6</c:f>
              <c:strCache>
                <c:ptCount val="5"/>
                <c:pt idx="0">
                  <c:v>West Bengal</c:v>
                </c:pt>
                <c:pt idx="1">
                  <c:v>Gujrat</c:v>
                </c:pt>
                <c:pt idx="2">
                  <c:v>Uttar Pradesh</c:v>
                </c:pt>
                <c:pt idx="3">
                  <c:v>Delhi</c:v>
                </c:pt>
                <c:pt idx="4">
                  <c:v>Madhya Pradesh</c:v>
                </c:pt>
              </c:strCache>
            </c:strRef>
          </c:cat>
          <c:val>
            <c:numRef>
              <c:f>Sheet1!$B$2:$B$6</c:f>
              <c:numCache>
                <c:formatCode>#,##0</c:formatCode>
                <c:ptCount val="5"/>
                <c:pt idx="0">
                  <c:v>51336</c:v>
                </c:pt>
                <c:pt idx="1">
                  <c:v>32846</c:v>
                </c:pt>
                <c:pt idx="2">
                  <c:v>28976</c:v>
                </c:pt>
                <c:pt idx="3">
                  <c:v>26761</c:v>
                </c:pt>
                <c:pt idx="4">
                  <c:v>24128</c:v>
                </c:pt>
              </c:numCache>
            </c:numRef>
          </c:val>
          <c:extLst>
            <c:ext xmlns:c16="http://schemas.microsoft.com/office/drawing/2014/chart" uri="{C3380CC4-5D6E-409C-BE32-E72D297353CC}">
              <c16:uniqueId val="{00000000-99C2-47C7-B8F2-DC6425D7C8AF}"/>
            </c:ext>
          </c:extLst>
        </c:ser>
        <c:ser>
          <c:idx val="1"/>
          <c:order val="1"/>
          <c:tx>
            <c:strRef>
              <c:f>Sheet1!$C$1</c:f>
              <c:strCache>
                <c:ptCount val="1"/>
                <c:pt idx="0">
                  <c:v>Number of children recovered</c:v>
                </c:pt>
              </c:strCache>
            </c:strRef>
          </c:tx>
          <c:invertIfNegative val="0"/>
          <c:cat>
            <c:strRef>
              <c:f>Sheet1!$A$2:$A$6</c:f>
              <c:strCache>
                <c:ptCount val="5"/>
                <c:pt idx="0">
                  <c:v>West Bengal</c:v>
                </c:pt>
                <c:pt idx="1">
                  <c:v>Gujrat</c:v>
                </c:pt>
                <c:pt idx="2">
                  <c:v>Uttar Pradesh</c:v>
                </c:pt>
                <c:pt idx="3">
                  <c:v>Delhi</c:v>
                </c:pt>
                <c:pt idx="4">
                  <c:v>Madhya Pradesh</c:v>
                </c:pt>
              </c:strCache>
            </c:strRef>
          </c:cat>
          <c:val>
            <c:numRef>
              <c:f>Sheet1!$C$2:$C$6</c:f>
              <c:numCache>
                <c:formatCode>#,##0</c:formatCode>
                <c:ptCount val="5"/>
                <c:pt idx="0">
                  <c:v>43645</c:v>
                </c:pt>
                <c:pt idx="1">
                  <c:v>18812</c:v>
                </c:pt>
                <c:pt idx="2">
                  <c:v>15877</c:v>
                </c:pt>
                <c:pt idx="3">
                  <c:v>9727</c:v>
                </c:pt>
                <c:pt idx="4">
                  <c:v>18840</c:v>
                </c:pt>
              </c:numCache>
            </c:numRef>
          </c:val>
          <c:extLst>
            <c:ext xmlns:c16="http://schemas.microsoft.com/office/drawing/2014/chart" uri="{C3380CC4-5D6E-409C-BE32-E72D297353CC}">
              <c16:uniqueId val="{00000001-99C2-47C7-B8F2-DC6425D7C8AF}"/>
            </c:ext>
          </c:extLst>
        </c:ser>
        <c:dLbls>
          <c:showLegendKey val="0"/>
          <c:showVal val="0"/>
          <c:showCatName val="0"/>
          <c:showSerName val="0"/>
          <c:showPercent val="0"/>
          <c:showBubbleSize val="0"/>
        </c:dLbls>
        <c:gapWidth val="150"/>
        <c:axId val="119541760"/>
        <c:axId val="119543296"/>
      </c:barChart>
      <c:catAx>
        <c:axId val="119541760"/>
        <c:scaling>
          <c:orientation val="minMax"/>
        </c:scaling>
        <c:delete val="0"/>
        <c:axPos val="b"/>
        <c:numFmt formatCode="General" sourceLinked="1"/>
        <c:majorTickMark val="out"/>
        <c:minorTickMark val="none"/>
        <c:tickLblPos val="nextTo"/>
        <c:crossAx val="119543296"/>
        <c:crosses val="autoZero"/>
        <c:auto val="1"/>
        <c:lblAlgn val="ctr"/>
        <c:lblOffset val="100"/>
        <c:noMultiLvlLbl val="0"/>
      </c:catAx>
      <c:valAx>
        <c:axId val="119543296"/>
        <c:scaling>
          <c:orientation val="minMax"/>
        </c:scaling>
        <c:delete val="0"/>
        <c:axPos val="l"/>
        <c:majorGridlines/>
        <c:numFmt formatCode="#,##0" sourceLinked="1"/>
        <c:majorTickMark val="out"/>
        <c:minorTickMark val="none"/>
        <c:tickLblPos val="nextTo"/>
        <c:crossAx val="119541760"/>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E7E3FD-1980-4AA5-9A7A-82078237DD69}" type="datetimeFigureOut">
              <a:rPr lang="en-US"/>
              <a:t>4/30/2017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026040-2A87-4FAB-B3E4-6608D57F1206}"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toptenreviews.com/electronics/gps/best-gps-tracker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Child_abduction_alert_syste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1-7 omkar</a:t>
            </a:r>
          </a:p>
          <a:p>
            <a:r>
              <a:rPr lang="en-US"/>
              <a:t>8-14 Imran</a:t>
            </a:r>
          </a:p>
          <a:p>
            <a:r>
              <a:rPr lang="en-US"/>
              <a:t>15-20 Robert</a:t>
            </a:r>
          </a:p>
          <a:p>
            <a:r>
              <a:rPr lang="en-US"/>
              <a:t>21-25 </a:t>
            </a:r>
            <a:r>
              <a:rPr lang="en-US" err="1"/>
              <a:t>Gautami</a:t>
            </a:r>
          </a:p>
          <a:p>
            <a:r>
              <a:rPr lang="en-US"/>
              <a:t>26-33 </a:t>
            </a:r>
            <a:r>
              <a:rPr lang="en-US" err="1"/>
              <a:t>Mrunmayi</a:t>
            </a:r>
          </a:p>
          <a:p>
            <a:r>
              <a:rPr lang="en-US"/>
              <a:t>34-43 Apurva</a:t>
            </a:r>
          </a:p>
          <a:p>
            <a:r>
              <a:rPr lang="en-US"/>
              <a:t>44-45 </a:t>
            </a:r>
            <a:r>
              <a:rPr lang="en-US" err="1"/>
              <a:t>Gautami</a:t>
            </a:r>
          </a:p>
          <a:p>
            <a:r>
              <a:rPr lang="en-US"/>
              <a:t>46-49 Robert</a:t>
            </a:r>
          </a:p>
          <a:p>
            <a:endParaRPr lang="en-US"/>
          </a:p>
          <a:p>
            <a:r>
              <a:rPr lang="en-US"/>
              <a:t>http://www.estopwatch.net/countdown.html</a:t>
            </a:r>
          </a:p>
        </p:txBody>
      </p:sp>
      <p:sp>
        <p:nvSpPr>
          <p:cNvPr id="4" name="Slide Number Placeholder 3"/>
          <p:cNvSpPr>
            <a:spLocks noGrp="1"/>
          </p:cNvSpPr>
          <p:nvPr>
            <p:ph type="sldNum" sz="quarter" idx="10"/>
          </p:nvPr>
        </p:nvSpPr>
        <p:spPr/>
        <p:txBody>
          <a:bodyPr/>
          <a:lstStyle/>
          <a:p>
            <a:fld id="{F0026040-2A87-4FAB-B3E4-6608D57F1206}" type="slidenum">
              <a:rPr lang="en-US"/>
              <a:t>1</a:t>
            </a:fld>
            <a:endParaRPr lang="en-US"/>
          </a:p>
        </p:txBody>
      </p:sp>
    </p:spTree>
    <p:extLst>
      <p:ext uri="{BB962C8B-B14F-4D97-AF65-F5344CB8AC3E}">
        <p14:creationId xmlns:p14="http://schemas.microsoft.com/office/powerpoint/2010/main" val="381959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There is huge potential for personal tracker industry. </a:t>
            </a:r>
          </a:p>
        </p:txBody>
      </p:sp>
      <p:sp>
        <p:nvSpPr>
          <p:cNvPr id="4" name="Slide Number Placeholder 3"/>
          <p:cNvSpPr>
            <a:spLocks noGrp="1"/>
          </p:cNvSpPr>
          <p:nvPr>
            <p:ph type="sldNum" sz="quarter" idx="10"/>
          </p:nvPr>
        </p:nvSpPr>
        <p:spPr/>
        <p:txBody>
          <a:bodyPr/>
          <a:lstStyle/>
          <a:p>
            <a:fld id="{F0026040-2A87-4FAB-B3E4-6608D57F1206}" type="slidenum">
              <a:rPr lang="en-US"/>
              <a:t>10</a:t>
            </a:fld>
            <a:endParaRPr lang="en-US"/>
          </a:p>
        </p:txBody>
      </p:sp>
    </p:spTree>
    <p:extLst>
      <p:ext uri="{BB962C8B-B14F-4D97-AF65-F5344CB8AC3E}">
        <p14:creationId xmlns:p14="http://schemas.microsoft.com/office/powerpoint/2010/main" val="3378189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Trackimo</a:t>
            </a:r>
            <a:r>
              <a:rPr lang="en-US"/>
              <a:t> is amazon's best seller. However, it does not have the one way call functionality that </a:t>
            </a:r>
            <a:r>
              <a:rPr lang="en-US" err="1"/>
              <a:t>snowfox</a:t>
            </a:r>
            <a:r>
              <a:rPr lang="en-US"/>
              <a:t> has.  </a:t>
            </a:r>
          </a:p>
          <a:p>
            <a:r>
              <a:rPr lang="en-US"/>
              <a:t>This list is according to my research on the 2017 most popular trackers: </a:t>
            </a:r>
            <a:r>
              <a:rPr lang="en-US">
                <a:hlinkClick r:id="rId3"/>
              </a:rPr>
              <a:t>http://www.toptenreviews.com/electronics/gps/best-gps-trackers/</a:t>
            </a:r>
          </a:p>
          <a:p>
            <a:r>
              <a:rPr lang="en-US"/>
              <a:t>Geo Fencing = You can set up a digital fence around a particular zone that you define, such as home or school. The tracker will alert you when it enters or leaves those zones.</a:t>
            </a:r>
          </a:p>
          <a:p>
            <a:r>
              <a:rPr lang="en-US"/>
              <a:t>Tracking Source= The device gets its signal from GPS and possibly from one or more of the following options: Bluetooth, a short-range wireless connection; Wi-Fi, if the source is open and not password-protected; GSM, short for Global System for Mobiles, the most commonplace and widely-available radio systems that cellular networks like T-Mobile and AT&amp;T use; CDMA, short for Code Division Multiple Access, the system used by Verizon and Sprint, which is generally less available, especially internationally. </a:t>
            </a:r>
          </a:p>
          <a:p>
            <a:r>
              <a:rPr lang="en-US"/>
              <a:t>We can also add price and battery life as a differentiation point. </a:t>
            </a:r>
          </a:p>
          <a:p>
            <a:endParaRPr lang="en-US"/>
          </a:p>
          <a:p>
            <a:r>
              <a:rPr lang="en-US"/>
              <a:t>Best 10 GPS tracker list </a:t>
            </a:r>
          </a:p>
          <a:p>
            <a:r>
              <a:rPr lang="en-US"/>
              <a:t>https://wiki.ezvid.com/best-gps-trackers</a:t>
            </a:r>
          </a:p>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11</a:t>
            </a:fld>
            <a:endParaRPr lang="en-US"/>
          </a:p>
        </p:txBody>
      </p:sp>
    </p:spTree>
    <p:extLst>
      <p:ext uri="{BB962C8B-B14F-4D97-AF65-F5344CB8AC3E}">
        <p14:creationId xmlns:p14="http://schemas.microsoft.com/office/powerpoint/2010/main" val="4043330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There are other competitors </a:t>
            </a:r>
            <a:r>
              <a:rPr lang="en-US" err="1"/>
              <a:t>likebrickhouse</a:t>
            </a:r>
            <a:r>
              <a:rPr lang="en-US"/>
              <a:t> that offer the same price as </a:t>
            </a:r>
            <a:r>
              <a:rPr lang="en-US" err="1"/>
              <a:t>snowfox</a:t>
            </a:r>
            <a:r>
              <a:rPr lang="en-US"/>
              <a:t>. I find out </a:t>
            </a:r>
            <a:r>
              <a:rPr lang="en-US" err="1"/>
              <a:t>whatsets</a:t>
            </a:r>
            <a:r>
              <a:rPr lang="en-US"/>
              <a:t> </a:t>
            </a:r>
            <a:r>
              <a:rPr lang="en-US" err="1"/>
              <a:t>snowfox</a:t>
            </a:r>
            <a:r>
              <a:rPr lang="en-US"/>
              <a:t> apart from </a:t>
            </a:r>
            <a:r>
              <a:rPr lang="en-US" err="1"/>
              <a:t>tohers</a:t>
            </a:r>
            <a:r>
              <a:rPr lang="en-US"/>
              <a:t>..lets look at the feature comparison..</a:t>
            </a:r>
            <a:endParaRPr lang="en-US">
              <a:latin typeface="Calibri"/>
            </a:endParaRPr>
          </a:p>
        </p:txBody>
      </p:sp>
      <p:sp>
        <p:nvSpPr>
          <p:cNvPr id="4" name="Slide Number Placeholder 3"/>
          <p:cNvSpPr>
            <a:spLocks noGrp="1"/>
          </p:cNvSpPr>
          <p:nvPr>
            <p:ph type="sldNum" sz="quarter" idx="10"/>
          </p:nvPr>
        </p:nvSpPr>
        <p:spPr/>
        <p:txBody>
          <a:bodyPr/>
          <a:lstStyle/>
          <a:p>
            <a:fld id="{F0026040-2A87-4FAB-B3E4-6608D57F1206}" type="slidenum">
              <a:rPr lang="en-US"/>
              <a:t>12</a:t>
            </a:fld>
            <a:endParaRPr lang="en-US"/>
          </a:p>
        </p:txBody>
      </p:sp>
    </p:spTree>
    <p:extLst>
      <p:ext uri="{BB962C8B-B14F-4D97-AF65-F5344CB8AC3E}">
        <p14:creationId xmlns:p14="http://schemas.microsoft.com/office/powerpoint/2010/main" val="110963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Snowfox</a:t>
            </a:r>
            <a:r>
              <a:rPr lang="en-US"/>
              <a:t> provides enough </a:t>
            </a:r>
            <a:r>
              <a:rPr lang="en-US" err="1"/>
              <a:t>bettery</a:t>
            </a:r>
            <a:r>
              <a:rPr lang="en-US"/>
              <a:t> life of one week compared </a:t>
            </a:r>
            <a:r>
              <a:rPr lang="en-US" err="1"/>
              <a:t>toother</a:t>
            </a:r>
            <a:r>
              <a:rPr lang="en-US"/>
              <a:t> </a:t>
            </a:r>
            <a:r>
              <a:rPr lang="en-US" err="1"/>
              <a:t>trackers,with</a:t>
            </a:r>
            <a:r>
              <a:rPr lang="en-US"/>
              <a:t> the exception of </a:t>
            </a:r>
            <a:r>
              <a:rPr lang="en-US" err="1"/>
              <a:t>spytec</a:t>
            </a:r>
            <a:r>
              <a:rPr lang="en-US"/>
              <a:t> and </a:t>
            </a:r>
            <a:r>
              <a:rPr lang="en-US" err="1"/>
              <a:t>brickhouse.Although</a:t>
            </a:r>
            <a:r>
              <a:rPr lang="en-US"/>
              <a:t> these two trackers provide longer battery life , their subscription costs are very high.  So </a:t>
            </a:r>
            <a:r>
              <a:rPr lang="en-US" err="1"/>
              <a:t>snowfox</a:t>
            </a:r>
            <a:r>
              <a:rPr lang="en-US"/>
              <a:t> is right at the middle, </a:t>
            </a:r>
            <a:r>
              <a:rPr lang="en-US" err="1"/>
              <a:t>providng</a:t>
            </a:r>
            <a:r>
              <a:rPr lang="en-US"/>
              <a:t> you with enough battery life at an affordable price. </a:t>
            </a:r>
            <a:endParaRPr lang="en-US">
              <a:latin typeface="Calibri"/>
            </a:endParaRPr>
          </a:p>
        </p:txBody>
      </p:sp>
      <p:sp>
        <p:nvSpPr>
          <p:cNvPr id="4" name="Slide Number Placeholder 3"/>
          <p:cNvSpPr>
            <a:spLocks noGrp="1"/>
          </p:cNvSpPr>
          <p:nvPr>
            <p:ph type="sldNum" sz="quarter" idx="10"/>
          </p:nvPr>
        </p:nvSpPr>
        <p:spPr/>
        <p:txBody>
          <a:bodyPr/>
          <a:lstStyle/>
          <a:p>
            <a:fld id="{F0026040-2A87-4FAB-B3E4-6608D57F1206}" type="slidenum">
              <a:rPr lang="en-US"/>
              <a:t>13</a:t>
            </a:fld>
            <a:endParaRPr lang="en-US"/>
          </a:p>
        </p:txBody>
      </p:sp>
    </p:spTree>
    <p:extLst>
      <p:ext uri="{BB962C8B-B14F-4D97-AF65-F5344CB8AC3E}">
        <p14:creationId xmlns:p14="http://schemas.microsoft.com/office/powerpoint/2010/main" val="4212083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14</a:t>
            </a:fld>
            <a:endParaRPr lang="en-US"/>
          </a:p>
        </p:txBody>
      </p:sp>
    </p:spTree>
    <p:extLst>
      <p:ext uri="{BB962C8B-B14F-4D97-AF65-F5344CB8AC3E}">
        <p14:creationId xmlns:p14="http://schemas.microsoft.com/office/powerpoint/2010/main" val="595472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For this section, we will need to find out exactly what "international coverage" means for </a:t>
            </a:r>
            <a:r>
              <a:rPr lang="en-US" err="1"/>
              <a:t>Snowfox</a:t>
            </a:r>
            <a:r>
              <a:rPr lang="en-US"/>
              <a:t> and the other 5 </a:t>
            </a:r>
            <a:r>
              <a:rPr lang="en-US" err="1"/>
              <a:t>comptators</a:t>
            </a:r>
            <a:r>
              <a:rPr lang="en-US"/>
              <a:t>. Say for example, if </a:t>
            </a:r>
            <a:r>
              <a:rPr lang="en-US" err="1"/>
              <a:t>snowfox</a:t>
            </a:r>
            <a:r>
              <a:rPr lang="en-US"/>
              <a:t> is only offered in North America and Europe, that's not really "international coverage." Will need to list the areas that each device can be used. This will help for positioning when we talk about families going on international trips.</a:t>
            </a:r>
          </a:p>
          <a:p>
            <a:endParaRPr lang="en-US">
              <a:latin typeface="Calibri"/>
            </a:endParaRPr>
          </a:p>
          <a:p>
            <a:r>
              <a:rPr lang="en-US">
                <a:latin typeface="Calibri"/>
                <a:hlinkClick r:id="rId3"/>
              </a:rPr>
              <a:t>https://en.wikipedia.org/wiki/Child_abduction_alert_system</a:t>
            </a:r>
          </a:p>
          <a:p>
            <a:endParaRPr lang="en-US">
              <a:latin typeface="Calibri"/>
            </a:endParaRPr>
          </a:p>
        </p:txBody>
      </p:sp>
      <p:sp>
        <p:nvSpPr>
          <p:cNvPr id="4" name="Slide Number Placeholder 3"/>
          <p:cNvSpPr>
            <a:spLocks noGrp="1"/>
          </p:cNvSpPr>
          <p:nvPr>
            <p:ph type="sldNum" sz="quarter" idx="10"/>
          </p:nvPr>
        </p:nvSpPr>
        <p:spPr/>
        <p:txBody>
          <a:bodyPr/>
          <a:lstStyle/>
          <a:p>
            <a:fld id="{F0026040-2A87-4FAB-B3E4-6608D57F1206}" type="slidenum">
              <a:rPr lang="en-US"/>
              <a:t>15</a:t>
            </a:fld>
            <a:endParaRPr lang="en-US"/>
          </a:p>
        </p:txBody>
      </p:sp>
    </p:spTree>
    <p:extLst>
      <p:ext uri="{BB962C8B-B14F-4D97-AF65-F5344CB8AC3E}">
        <p14:creationId xmlns:p14="http://schemas.microsoft.com/office/powerpoint/2010/main" val="2529154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16</a:t>
            </a:fld>
            <a:endParaRPr lang="en-US"/>
          </a:p>
        </p:txBody>
      </p:sp>
    </p:spTree>
    <p:extLst>
      <p:ext uri="{BB962C8B-B14F-4D97-AF65-F5344CB8AC3E}">
        <p14:creationId xmlns:p14="http://schemas.microsoft.com/office/powerpoint/2010/main" val="3649579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17</a:t>
            </a:fld>
            <a:endParaRPr lang="en-US"/>
          </a:p>
        </p:txBody>
      </p:sp>
    </p:spTree>
    <p:extLst>
      <p:ext uri="{BB962C8B-B14F-4D97-AF65-F5344CB8AC3E}">
        <p14:creationId xmlns:p14="http://schemas.microsoft.com/office/powerpoint/2010/main" val="3326081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Explain why use </a:t>
            </a:r>
            <a:r>
              <a:rPr lang="en-US" err="1"/>
              <a:t>snowfox</a:t>
            </a:r>
            <a:r>
              <a:rPr lang="en-US"/>
              <a:t> over say </a:t>
            </a:r>
            <a:r>
              <a:rPr lang="en-US" err="1"/>
              <a:t>Tinitell</a:t>
            </a:r>
            <a:r>
              <a:rPr lang="en-US"/>
              <a:t>. Reason, everybody knows what a smartwatch is. Why not a GPS Tracking tag?</a:t>
            </a:r>
          </a:p>
        </p:txBody>
      </p:sp>
      <p:sp>
        <p:nvSpPr>
          <p:cNvPr id="4" name="Slide Number Placeholder 3"/>
          <p:cNvSpPr>
            <a:spLocks noGrp="1"/>
          </p:cNvSpPr>
          <p:nvPr>
            <p:ph type="sldNum" sz="quarter" idx="10"/>
          </p:nvPr>
        </p:nvSpPr>
        <p:spPr/>
        <p:txBody>
          <a:bodyPr/>
          <a:lstStyle/>
          <a:p>
            <a:fld id="{F0026040-2A87-4FAB-B3E4-6608D57F1206}" type="slidenum">
              <a:rPr lang="en-US"/>
              <a:t>18</a:t>
            </a:fld>
            <a:endParaRPr lang="en-US"/>
          </a:p>
        </p:txBody>
      </p:sp>
    </p:spTree>
    <p:extLst>
      <p:ext uri="{BB962C8B-B14F-4D97-AF65-F5344CB8AC3E}">
        <p14:creationId xmlns:p14="http://schemas.microsoft.com/office/powerpoint/2010/main" val="3654905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solidFill>
                <a:srgbClr val="000000"/>
              </a:solidFill>
              <a:latin typeface="Calibri"/>
            </a:endParaRPr>
          </a:p>
        </p:txBody>
      </p:sp>
      <p:sp>
        <p:nvSpPr>
          <p:cNvPr id="4" name="Slide Number Placeholder 3"/>
          <p:cNvSpPr>
            <a:spLocks noGrp="1"/>
          </p:cNvSpPr>
          <p:nvPr>
            <p:ph type="sldNum" sz="quarter" idx="10"/>
          </p:nvPr>
        </p:nvSpPr>
        <p:spPr/>
        <p:txBody>
          <a:bodyPr/>
          <a:lstStyle/>
          <a:p>
            <a:fld id="{F0026040-2A87-4FAB-B3E4-6608D57F1206}" type="slidenum">
              <a:rPr lang="en-US"/>
              <a:t>19</a:t>
            </a:fld>
            <a:endParaRPr lang="en-US"/>
          </a:p>
        </p:txBody>
      </p:sp>
    </p:spTree>
    <p:extLst>
      <p:ext uri="{BB962C8B-B14F-4D97-AF65-F5344CB8AC3E}">
        <p14:creationId xmlns:p14="http://schemas.microsoft.com/office/powerpoint/2010/main" val="411411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2</a:t>
            </a:fld>
            <a:endParaRPr lang="en-US"/>
          </a:p>
        </p:txBody>
      </p:sp>
    </p:spTree>
    <p:extLst>
      <p:ext uri="{BB962C8B-B14F-4D97-AF65-F5344CB8AC3E}">
        <p14:creationId xmlns:p14="http://schemas.microsoft.com/office/powerpoint/2010/main" val="3396869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20</a:t>
            </a:fld>
            <a:endParaRPr lang="en-US"/>
          </a:p>
        </p:txBody>
      </p:sp>
    </p:spTree>
    <p:extLst>
      <p:ext uri="{BB962C8B-B14F-4D97-AF65-F5344CB8AC3E}">
        <p14:creationId xmlns:p14="http://schemas.microsoft.com/office/powerpoint/2010/main" val="1235078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21</a:t>
            </a:fld>
            <a:endParaRPr lang="en-US"/>
          </a:p>
        </p:txBody>
      </p:sp>
    </p:spTree>
    <p:extLst>
      <p:ext uri="{BB962C8B-B14F-4D97-AF65-F5344CB8AC3E}">
        <p14:creationId xmlns:p14="http://schemas.microsoft.com/office/powerpoint/2010/main" val="383540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Calibri"/>
              </a:rPr>
              <a:t>If we are using statistics for children, then we should stick with children </a:t>
            </a:r>
            <a:r>
              <a:rPr lang="en-US" err="1">
                <a:latin typeface="Calibri"/>
              </a:rPr>
              <a:t>only.No</a:t>
            </a:r>
            <a:r>
              <a:rPr lang="en-US">
                <a:latin typeface="Calibri"/>
              </a:rPr>
              <a:t> need to include elderly, teen, and pets because then it does not make sense. </a:t>
            </a:r>
          </a:p>
        </p:txBody>
      </p:sp>
      <p:sp>
        <p:nvSpPr>
          <p:cNvPr id="4" name="Slide Number Placeholder 3"/>
          <p:cNvSpPr>
            <a:spLocks noGrp="1"/>
          </p:cNvSpPr>
          <p:nvPr>
            <p:ph type="sldNum" sz="quarter" idx="10"/>
          </p:nvPr>
        </p:nvSpPr>
        <p:spPr/>
        <p:txBody>
          <a:bodyPr/>
          <a:lstStyle/>
          <a:p>
            <a:fld id="{F0026040-2A87-4FAB-B3E4-6608D57F1206}" type="slidenum">
              <a:rPr lang="en-US"/>
              <a:t>22</a:t>
            </a:fld>
            <a:endParaRPr lang="en-US"/>
          </a:p>
        </p:txBody>
      </p:sp>
    </p:spTree>
    <p:extLst>
      <p:ext uri="{BB962C8B-B14F-4D97-AF65-F5344CB8AC3E}">
        <p14:creationId xmlns:p14="http://schemas.microsoft.com/office/powerpoint/2010/main" val="3458574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latin typeface="Calibri"/>
            </a:endParaRPr>
          </a:p>
        </p:txBody>
      </p:sp>
      <p:sp>
        <p:nvSpPr>
          <p:cNvPr id="4" name="Slide Number Placeholder 3"/>
          <p:cNvSpPr>
            <a:spLocks noGrp="1"/>
          </p:cNvSpPr>
          <p:nvPr>
            <p:ph type="sldNum" sz="quarter" idx="10"/>
          </p:nvPr>
        </p:nvSpPr>
        <p:spPr/>
        <p:txBody>
          <a:bodyPr/>
          <a:lstStyle/>
          <a:p>
            <a:fld id="{F0026040-2A87-4FAB-B3E4-6608D57F1206}" type="slidenum">
              <a:rPr lang="en-US"/>
              <a:t>23</a:t>
            </a:fld>
            <a:endParaRPr lang="en-US"/>
          </a:p>
        </p:txBody>
      </p:sp>
    </p:spTree>
    <p:extLst>
      <p:ext uri="{BB962C8B-B14F-4D97-AF65-F5344CB8AC3E}">
        <p14:creationId xmlns:p14="http://schemas.microsoft.com/office/powerpoint/2010/main" val="4179700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If you look at slide 7, we have specifically segmented children by their race.  In doing so, we </a:t>
            </a:r>
            <a:r>
              <a:rPr lang="en-US" err="1"/>
              <a:t>foind</a:t>
            </a:r>
            <a:r>
              <a:rPr lang="en-US"/>
              <a:t> out that white children are abducted more than any other race. </a:t>
            </a:r>
          </a:p>
          <a:p>
            <a:endParaRPr lang="en-US"/>
          </a:p>
          <a:p>
            <a:r>
              <a:rPr lang="en-US"/>
              <a:t>So </a:t>
            </a:r>
            <a:r>
              <a:rPr lang="en-US" err="1"/>
              <a:t>here,we</a:t>
            </a:r>
            <a:r>
              <a:rPr lang="en-US"/>
              <a:t> need to  draw another pie chart which shows states with highest white </a:t>
            </a:r>
            <a:r>
              <a:rPr lang="en-US" err="1"/>
              <a:t>population.Also</a:t>
            </a:r>
            <a:r>
              <a:rPr lang="en-US"/>
              <a:t>,  we don’t need the demographics pie chart for elders since that is our secondary market. </a:t>
            </a:r>
          </a:p>
          <a:p>
            <a:endParaRPr lang="en-US"/>
          </a:p>
          <a:p>
            <a:r>
              <a:rPr lang="en-US"/>
              <a:t>Need to </a:t>
            </a:r>
            <a:r>
              <a:rPr lang="en-US" err="1"/>
              <a:t>explainmore</a:t>
            </a:r>
            <a:r>
              <a:rPr lang="en-US"/>
              <a:t> about what these </a:t>
            </a:r>
            <a:r>
              <a:rPr lang="en-US" err="1"/>
              <a:t>are.Titles</a:t>
            </a:r>
            <a:r>
              <a:rPr lang="en-US"/>
              <a:t> need to be self-explanatory.</a:t>
            </a:r>
          </a:p>
        </p:txBody>
      </p:sp>
      <p:sp>
        <p:nvSpPr>
          <p:cNvPr id="4" name="Slide Number Placeholder 3"/>
          <p:cNvSpPr>
            <a:spLocks noGrp="1"/>
          </p:cNvSpPr>
          <p:nvPr>
            <p:ph type="sldNum" sz="quarter" idx="10"/>
          </p:nvPr>
        </p:nvSpPr>
        <p:spPr/>
        <p:txBody>
          <a:bodyPr/>
          <a:lstStyle/>
          <a:p>
            <a:fld id="{F0026040-2A87-4FAB-B3E4-6608D57F1206}" type="slidenum">
              <a:rPr lang="en-US"/>
              <a:t>24</a:t>
            </a:fld>
            <a:endParaRPr lang="en-US"/>
          </a:p>
        </p:txBody>
      </p:sp>
    </p:spTree>
    <p:extLst>
      <p:ext uri="{BB962C8B-B14F-4D97-AF65-F5344CB8AC3E}">
        <p14:creationId xmlns:p14="http://schemas.microsoft.com/office/powerpoint/2010/main" val="3458574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(Abduction again) </a:t>
            </a:r>
          </a:p>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25</a:t>
            </a:fld>
            <a:endParaRPr lang="en-US"/>
          </a:p>
        </p:txBody>
      </p:sp>
    </p:spTree>
    <p:extLst>
      <p:ext uri="{BB962C8B-B14F-4D97-AF65-F5344CB8AC3E}">
        <p14:creationId xmlns:p14="http://schemas.microsoft.com/office/powerpoint/2010/main" val="571372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26</a:t>
            </a:fld>
            <a:endParaRPr lang="en-US"/>
          </a:p>
        </p:txBody>
      </p:sp>
    </p:spTree>
    <p:extLst>
      <p:ext uri="{BB962C8B-B14F-4D97-AF65-F5344CB8AC3E}">
        <p14:creationId xmlns:p14="http://schemas.microsoft.com/office/powerpoint/2010/main" val="436633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This slide is supposed to be about what </a:t>
            </a:r>
            <a:r>
              <a:rPr lang="en-US" err="1"/>
              <a:t>snowfox</a:t>
            </a:r>
            <a:r>
              <a:rPr lang="en-US"/>
              <a:t> can do to improve, not what it's doing now.</a:t>
            </a:r>
          </a:p>
        </p:txBody>
      </p:sp>
      <p:sp>
        <p:nvSpPr>
          <p:cNvPr id="4" name="Slide Number Placeholder 3"/>
          <p:cNvSpPr>
            <a:spLocks noGrp="1"/>
          </p:cNvSpPr>
          <p:nvPr>
            <p:ph type="sldNum" sz="quarter" idx="10"/>
          </p:nvPr>
        </p:nvSpPr>
        <p:spPr/>
        <p:txBody>
          <a:bodyPr/>
          <a:lstStyle/>
          <a:p>
            <a:fld id="{F0026040-2A87-4FAB-B3E4-6608D57F1206}" type="slidenum">
              <a:rPr lang="en-US"/>
              <a:t>27</a:t>
            </a:fld>
            <a:endParaRPr lang="en-US"/>
          </a:p>
        </p:txBody>
      </p:sp>
    </p:spTree>
    <p:extLst>
      <p:ext uri="{BB962C8B-B14F-4D97-AF65-F5344CB8AC3E}">
        <p14:creationId xmlns:p14="http://schemas.microsoft.com/office/powerpoint/2010/main" val="2699361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28</a:t>
            </a:fld>
            <a:endParaRPr lang="en-US"/>
          </a:p>
        </p:txBody>
      </p:sp>
    </p:spTree>
    <p:extLst>
      <p:ext uri="{BB962C8B-B14F-4D97-AF65-F5344CB8AC3E}">
        <p14:creationId xmlns:p14="http://schemas.microsoft.com/office/powerpoint/2010/main" val="2701080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29</a:t>
            </a:fld>
            <a:endParaRPr lang="en-US"/>
          </a:p>
        </p:txBody>
      </p:sp>
    </p:spTree>
    <p:extLst>
      <p:ext uri="{BB962C8B-B14F-4D97-AF65-F5344CB8AC3E}">
        <p14:creationId xmlns:p14="http://schemas.microsoft.com/office/powerpoint/2010/main" val="2994755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3</a:t>
            </a:fld>
            <a:endParaRPr lang="en-US"/>
          </a:p>
        </p:txBody>
      </p:sp>
    </p:spTree>
    <p:extLst>
      <p:ext uri="{BB962C8B-B14F-4D97-AF65-F5344CB8AC3E}">
        <p14:creationId xmlns:p14="http://schemas.microsoft.com/office/powerpoint/2010/main" val="3653596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30</a:t>
            </a:fld>
            <a:endParaRPr lang="en-US"/>
          </a:p>
        </p:txBody>
      </p:sp>
    </p:spTree>
    <p:extLst>
      <p:ext uri="{BB962C8B-B14F-4D97-AF65-F5344CB8AC3E}">
        <p14:creationId xmlns:p14="http://schemas.microsoft.com/office/powerpoint/2010/main" val="2105382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31</a:t>
            </a:fld>
            <a:endParaRPr lang="en-US"/>
          </a:p>
        </p:txBody>
      </p:sp>
    </p:spTree>
    <p:extLst>
      <p:ext uri="{BB962C8B-B14F-4D97-AF65-F5344CB8AC3E}">
        <p14:creationId xmlns:p14="http://schemas.microsoft.com/office/powerpoint/2010/main" val="2017054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Buy the keywords on google advertising.</a:t>
            </a:r>
          </a:p>
        </p:txBody>
      </p:sp>
      <p:sp>
        <p:nvSpPr>
          <p:cNvPr id="4" name="Slide Number Placeholder 3"/>
          <p:cNvSpPr>
            <a:spLocks noGrp="1"/>
          </p:cNvSpPr>
          <p:nvPr>
            <p:ph type="sldNum" sz="quarter" idx="10"/>
          </p:nvPr>
        </p:nvSpPr>
        <p:spPr/>
        <p:txBody>
          <a:bodyPr/>
          <a:lstStyle/>
          <a:p>
            <a:fld id="{F0026040-2A87-4FAB-B3E4-6608D57F1206}" type="slidenum">
              <a:rPr lang="en-US"/>
              <a:t>32</a:t>
            </a:fld>
            <a:endParaRPr lang="en-US"/>
          </a:p>
        </p:txBody>
      </p:sp>
    </p:spTree>
    <p:extLst>
      <p:ext uri="{BB962C8B-B14F-4D97-AF65-F5344CB8AC3E}">
        <p14:creationId xmlns:p14="http://schemas.microsoft.com/office/powerpoint/2010/main" val="44290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33</a:t>
            </a:fld>
            <a:endParaRPr lang="en-US"/>
          </a:p>
        </p:txBody>
      </p:sp>
    </p:spTree>
    <p:extLst>
      <p:ext uri="{BB962C8B-B14F-4D97-AF65-F5344CB8AC3E}">
        <p14:creationId xmlns:p14="http://schemas.microsoft.com/office/powerpoint/2010/main" val="2202645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34</a:t>
            </a:fld>
            <a:endParaRPr lang="en-US"/>
          </a:p>
        </p:txBody>
      </p:sp>
    </p:spTree>
    <p:extLst>
      <p:ext uri="{BB962C8B-B14F-4D97-AF65-F5344CB8AC3E}">
        <p14:creationId xmlns:p14="http://schemas.microsoft.com/office/powerpoint/2010/main" val="3330251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35</a:t>
            </a:fld>
            <a:endParaRPr lang="en-US"/>
          </a:p>
        </p:txBody>
      </p:sp>
    </p:spTree>
    <p:extLst>
      <p:ext uri="{BB962C8B-B14F-4D97-AF65-F5344CB8AC3E}">
        <p14:creationId xmlns:p14="http://schemas.microsoft.com/office/powerpoint/2010/main" val="212642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36</a:t>
            </a:fld>
            <a:endParaRPr lang="en-US"/>
          </a:p>
        </p:txBody>
      </p:sp>
    </p:spTree>
    <p:extLst>
      <p:ext uri="{BB962C8B-B14F-4D97-AF65-F5344CB8AC3E}">
        <p14:creationId xmlns:p14="http://schemas.microsoft.com/office/powerpoint/2010/main" val="2229227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37</a:t>
            </a:fld>
            <a:endParaRPr lang="en-US"/>
          </a:p>
        </p:txBody>
      </p:sp>
    </p:spTree>
    <p:extLst>
      <p:ext uri="{BB962C8B-B14F-4D97-AF65-F5344CB8AC3E}">
        <p14:creationId xmlns:p14="http://schemas.microsoft.com/office/powerpoint/2010/main" val="2775036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38</a:t>
            </a:fld>
            <a:endParaRPr lang="en-US"/>
          </a:p>
        </p:txBody>
      </p:sp>
    </p:spTree>
    <p:extLst>
      <p:ext uri="{BB962C8B-B14F-4D97-AF65-F5344CB8AC3E}">
        <p14:creationId xmlns:p14="http://schemas.microsoft.com/office/powerpoint/2010/main" val="379357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Lets keep this for report and we can tell this single fact while presenting</a:t>
            </a:r>
          </a:p>
        </p:txBody>
      </p:sp>
      <p:sp>
        <p:nvSpPr>
          <p:cNvPr id="4" name="Slide Number Placeholder 3"/>
          <p:cNvSpPr>
            <a:spLocks noGrp="1"/>
          </p:cNvSpPr>
          <p:nvPr>
            <p:ph type="sldNum" sz="quarter" idx="10"/>
          </p:nvPr>
        </p:nvSpPr>
        <p:spPr/>
        <p:txBody>
          <a:bodyPr/>
          <a:lstStyle/>
          <a:p>
            <a:fld id="{F0026040-2A87-4FAB-B3E4-6608D57F1206}" type="slidenum">
              <a:rPr lang="en-US"/>
              <a:t>39</a:t>
            </a:fld>
            <a:endParaRPr lang="en-US"/>
          </a:p>
        </p:txBody>
      </p:sp>
    </p:spTree>
    <p:extLst>
      <p:ext uri="{BB962C8B-B14F-4D97-AF65-F5344CB8AC3E}">
        <p14:creationId xmlns:p14="http://schemas.microsoft.com/office/powerpoint/2010/main" val="4290709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Calibri"/>
              </a:rPr>
              <a:t>If we analyze our users, we see that according to the amber alert data, white kids constitute the highest percentage of missing children. That means, we can make out primary target the states with high population of white parents . Allocate high % of our of our ad budget into targeting those states  first </a:t>
            </a:r>
            <a:endParaRPr lang="en-US">
              <a:solidFill>
                <a:srgbClr val="000000"/>
              </a:solidFill>
              <a:latin typeface="Calibri"/>
            </a:endParaRPr>
          </a:p>
        </p:txBody>
      </p:sp>
      <p:sp>
        <p:nvSpPr>
          <p:cNvPr id="4" name="Slide Number Placeholder 3"/>
          <p:cNvSpPr>
            <a:spLocks noGrp="1"/>
          </p:cNvSpPr>
          <p:nvPr>
            <p:ph type="sldNum" sz="quarter" idx="10"/>
          </p:nvPr>
        </p:nvSpPr>
        <p:spPr/>
        <p:txBody>
          <a:bodyPr/>
          <a:lstStyle/>
          <a:p>
            <a:fld id="{F0026040-2A87-4FAB-B3E4-6608D57F1206}" type="slidenum">
              <a:rPr lang="en-US"/>
              <a:t>4</a:t>
            </a:fld>
            <a:endParaRPr lang="en-US"/>
          </a:p>
        </p:txBody>
      </p:sp>
    </p:spTree>
    <p:extLst>
      <p:ext uri="{BB962C8B-B14F-4D97-AF65-F5344CB8AC3E}">
        <p14:creationId xmlns:p14="http://schemas.microsoft.com/office/powerpoint/2010/main" val="1474175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(Talking point: "West Bengal, Uttar Pradesh and Delhi population density is high")</a:t>
            </a:r>
          </a:p>
          <a:p>
            <a:endParaRPr lang="en-US"/>
          </a:p>
          <a:p>
            <a:endParaRPr lang="en-US"/>
          </a:p>
          <a:p>
            <a:r>
              <a:rPr lang="en-US"/>
              <a:t>This is repetition </a:t>
            </a:r>
            <a:r>
              <a:rPr lang="en-US" err="1"/>
              <a:t>and"On</a:t>
            </a:r>
            <a:r>
              <a:rPr lang="en-US"/>
              <a:t> an average, 180 children go missing every day in India" slide 37 </a:t>
            </a:r>
          </a:p>
        </p:txBody>
      </p:sp>
      <p:sp>
        <p:nvSpPr>
          <p:cNvPr id="4" name="Slide Number Placeholder 3"/>
          <p:cNvSpPr>
            <a:spLocks noGrp="1"/>
          </p:cNvSpPr>
          <p:nvPr>
            <p:ph type="sldNum" sz="quarter" idx="10"/>
          </p:nvPr>
        </p:nvSpPr>
        <p:spPr/>
        <p:txBody>
          <a:bodyPr/>
          <a:lstStyle/>
          <a:p>
            <a:fld id="{F0026040-2A87-4FAB-B3E4-6608D57F1206}" type="slidenum">
              <a:rPr lang="en-US"/>
              <a:t>40</a:t>
            </a:fld>
            <a:endParaRPr lang="en-US"/>
          </a:p>
        </p:txBody>
      </p:sp>
    </p:spTree>
    <p:extLst>
      <p:ext uri="{BB962C8B-B14F-4D97-AF65-F5344CB8AC3E}">
        <p14:creationId xmlns:p14="http://schemas.microsoft.com/office/powerpoint/2010/main" val="3205898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41</a:t>
            </a:fld>
            <a:endParaRPr lang="en-US"/>
          </a:p>
        </p:txBody>
      </p:sp>
    </p:spTree>
    <p:extLst>
      <p:ext uri="{BB962C8B-B14F-4D97-AF65-F5344CB8AC3E}">
        <p14:creationId xmlns:p14="http://schemas.microsoft.com/office/powerpoint/2010/main" val="2276983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42</a:t>
            </a:fld>
            <a:endParaRPr lang="en-US"/>
          </a:p>
        </p:txBody>
      </p:sp>
    </p:spTree>
    <p:extLst>
      <p:ext uri="{BB962C8B-B14F-4D97-AF65-F5344CB8AC3E}">
        <p14:creationId xmlns:p14="http://schemas.microsoft.com/office/powerpoint/2010/main" val="4234914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43</a:t>
            </a:fld>
            <a:endParaRPr lang="en-US"/>
          </a:p>
        </p:txBody>
      </p:sp>
    </p:spTree>
    <p:extLst>
      <p:ext uri="{BB962C8B-B14F-4D97-AF65-F5344CB8AC3E}">
        <p14:creationId xmlns:p14="http://schemas.microsoft.com/office/powerpoint/2010/main" val="1192375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44</a:t>
            </a:fld>
            <a:endParaRPr lang="en-US"/>
          </a:p>
        </p:txBody>
      </p:sp>
    </p:spTree>
    <p:extLst>
      <p:ext uri="{BB962C8B-B14F-4D97-AF65-F5344CB8AC3E}">
        <p14:creationId xmlns:p14="http://schemas.microsoft.com/office/powerpoint/2010/main" val="2477966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45</a:t>
            </a:fld>
            <a:endParaRPr lang="en-US"/>
          </a:p>
        </p:txBody>
      </p:sp>
    </p:spTree>
    <p:extLst>
      <p:ext uri="{BB962C8B-B14F-4D97-AF65-F5344CB8AC3E}">
        <p14:creationId xmlns:p14="http://schemas.microsoft.com/office/powerpoint/2010/main" val="1181468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latin typeface="Calibri"/>
            </a:endParaRPr>
          </a:p>
        </p:txBody>
      </p:sp>
      <p:sp>
        <p:nvSpPr>
          <p:cNvPr id="4" name="Slide Number Placeholder 3"/>
          <p:cNvSpPr>
            <a:spLocks noGrp="1"/>
          </p:cNvSpPr>
          <p:nvPr>
            <p:ph type="sldNum" sz="quarter" idx="10"/>
          </p:nvPr>
        </p:nvSpPr>
        <p:spPr/>
        <p:txBody>
          <a:bodyPr/>
          <a:lstStyle/>
          <a:p>
            <a:fld id="{F0026040-2A87-4FAB-B3E4-6608D57F1206}" type="slidenum">
              <a:rPr lang="en-US"/>
              <a:t>46</a:t>
            </a:fld>
            <a:endParaRPr lang="en-US"/>
          </a:p>
        </p:txBody>
      </p:sp>
    </p:spTree>
    <p:extLst>
      <p:ext uri="{BB962C8B-B14F-4D97-AF65-F5344CB8AC3E}">
        <p14:creationId xmlns:p14="http://schemas.microsoft.com/office/powerpoint/2010/main" val="2951592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Calibri"/>
              </a:rPr>
              <a:t>GPS tracking phone is India cost</a:t>
            </a:r>
          </a:p>
        </p:txBody>
      </p:sp>
      <p:sp>
        <p:nvSpPr>
          <p:cNvPr id="4" name="Slide Number Placeholder 3"/>
          <p:cNvSpPr>
            <a:spLocks noGrp="1"/>
          </p:cNvSpPr>
          <p:nvPr>
            <p:ph type="sldNum" sz="quarter" idx="10"/>
          </p:nvPr>
        </p:nvSpPr>
        <p:spPr/>
        <p:txBody>
          <a:bodyPr/>
          <a:lstStyle/>
          <a:p>
            <a:fld id="{F0026040-2A87-4FAB-B3E4-6608D57F1206}" type="slidenum">
              <a:rPr lang="en-US"/>
              <a:t>47</a:t>
            </a:fld>
            <a:endParaRPr lang="en-US"/>
          </a:p>
        </p:txBody>
      </p:sp>
    </p:spTree>
    <p:extLst>
      <p:ext uri="{BB962C8B-B14F-4D97-AF65-F5344CB8AC3E}">
        <p14:creationId xmlns:p14="http://schemas.microsoft.com/office/powerpoint/2010/main" val="1188924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48</a:t>
            </a:fld>
            <a:endParaRPr lang="en-US"/>
          </a:p>
        </p:txBody>
      </p:sp>
    </p:spTree>
    <p:extLst>
      <p:ext uri="{BB962C8B-B14F-4D97-AF65-F5344CB8AC3E}">
        <p14:creationId xmlns:p14="http://schemas.microsoft.com/office/powerpoint/2010/main" val="2339408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49</a:t>
            </a:fld>
            <a:endParaRPr lang="en-US"/>
          </a:p>
        </p:txBody>
      </p:sp>
    </p:spTree>
    <p:extLst>
      <p:ext uri="{BB962C8B-B14F-4D97-AF65-F5344CB8AC3E}">
        <p14:creationId xmlns:p14="http://schemas.microsoft.com/office/powerpoint/2010/main" val="2791630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5</a:t>
            </a:fld>
            <a:endParaRPr lang="en-US"/>
          </a:p>
        </p:txBody>
      </p:sp>
    </p:spTree>
    <p:extLst>
      <p:ext uri="{BB962C8B-B14F-4D97-AF65-F5344CB8AC3E}">
        <p14:creationId xmlns:p14="http://schemas.microsoft.com/office/powerpoint/2010/main" val="2344454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ONLY FOR REFERENCE</a:t>
            </a:r>
          </a:p>
        </p:txBody>
      </p:sp>
      <p:sp>
        <p:nvSpPr>
          <p:cNvPr id="4" name="Slide Number Placeholder 3"/>
          <p:cNvSpPr>
            <a:spLocks noGrp="1"/>
          </p:cNvSpPr>
          <p:nvPr>
            <p:ph type="sldNum" sz="quarter" idx="10"/>
          </p:nvPr>
        </p:nvSpPr>
        <p:spPr/>
        <p:txBody>
          <a:bodyPr/>
          <a:lstStyle/>
          <a:p>
            <a:fld id="{F0026040-2A87-4FAB-B3E4-6608D57F1206}" type="slidenum">
              <a:rPr lang="en-US"/>
              <a:t>50</a:t>
            </a:fld>
            <a:endParaRPr lang="en-US"/>
          </a:p>
        </p:txBody>
      </p:sp>
    </p:spTree>
    <p:extLst>
      <p:ext uri="{BB962C8B-B14F-4D97-AF65-F5344CB8AC3E}">
        <p14:creationId xmlns:p14="http://schemas.microsoft.com/office/powerpoint/2010/main" val="2790631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6</a:t>
            </a:fld>
            <a:endParaRPr lang="en-US"/>
          </a:p>
        </p:txBody>
      </p:sp>
    </p:spTree>
    <p:extLst>
      <p:ext uri="{BB962C8B-B14F-4D97-AF65-F5344CB8AC3E}">
        <p14:creationId xmlns:p14="http://schemas.microsoft.com/office/powerpoint/2010/main" val="3711908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Why? What? Where? </a:t>
            </a:r>
          </a:p>
          <a:p>
            <a:endParaRPr lang="en-US">
              <a:solidFill>
                <a:srgbClr val="000000"/>
              </a:solidFill>
              <a:latin typeface="Calibri"/>
            </a:endParaRPr>
          </a:p>
          <a:p>
            <a:r>
              <a:rPr lang="en-US">
                <a:solidFill>
                  <a:srgbClr val="000000"/>
                </a:solidFill>
                <a:latin typeface="Calibri"/>
              </a:rPr>
              <a:t>Motivate the parents about the welfare of their children.</a:t>
            </a:r>
          </a:p>
        </p:txBody>
      </p:sp>
      <p:sp>
        <p:nvSpPr>
          <p:cNvPr id="4" name="Slide Number Placeholder 3"/>
          <p:cNvSpPr>
            <a:spLocks noGrp="1"/>
          </p:cNvSpPr>
          <p:nvPr>
            <p:ph type="sldNum" sz="quarter" idx="10"/>
          </p:nvPr>
        </p:nvSpPr>
        <p:spPr/>
        <p:txBody>
          <a:bodyPr/>
          <a:lstStyle/>
          <a:p>
            <a:fld id="{F0026040-2A87-4FAB-B3E4-6608D57F1206}" type="slidenum">
              <a:rPr lang="en-US"/>
              <a:t>7</a:t>
            </a:fld>
            <a:endParaRPr lang="en-US"/>
          </a:p>
        </p:txBody>
      </p:sp>
    </p:spTree>
    <p:extLst>
      <p:ext uri="{BB962C8B-B14F-4D97-AF65-F5344CB8AC3E}">
        <p14:creationId xmlns:p14="http://schemas.microsoft.com/office/powerpoint/2010/main" val="297753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026040-2A87-4FAB-B3E4-6608D57F1206}" type="slidenum">
              <a:rPr lang="en-US"/>
              <a:t>8</a:t>
            </a:fld>
            <a:endParaRPr lang="en-US"/>
          </a:p>
        </p:txBody>
      </p:sp>
    </p:spTree>
    <p:extLst>
      <p:ext uri="{BB962C8B-B14F-4D97-AF65-F5344CB8AC3E}">
        <p14:creationId xmlns:p14="http://schemas.microsoft.com/office/powerpoint/2010/main" val="352469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atin typeface="Calibri"/>
              </a:rPr>
              <a:t>(</a:t>
            </a:r>
            <a:r>
              <a:rPr lang="en-US" err="1">
                <a:latin typeface="Calibri"/>
              </a:rPr>
              <a:t>Mrunmayee</a:t>
            </a:r>
            <a:r>
              <a:rPr lang="en-US">
                <a:latin typeface="Calibri"/>
              </a:rPr>
              <a:t>, </a:t>
            </a:r>
            <a:r>
              <a:rPr lang="en-US" err="1">
                <a:latin typeface="Calibri"/>
              </a:rPr>
              <a:t>Omkar,Apurva</a:t>
            </a:r>
            <a:r>
              <a:rPr lang="en-US">
                <a:latin typeface="Calibri"/>
              </a:rPr>
              <a:t> wrote) Since, </a:t>
            </a:r>
            <a:r>
              <a:rPr lang="en-US" err="1">
                <a:latin typeface="Calibri"/>
              </a:rPr>
              <a:t>SnowFox</a:t>
            </a:r>
            <a:r>
              <a:rPr lang="en-US">
                <a:latin typeface="Calibri"/>
              </a:rPr>
              <a:t> is a pseudo communication device, stressing on the point of Abduction is not very beneficial. Consider this situation:</a:t>
            </a:r>
          </a:p>
          <a:p>
            <a:r>
              <a:rPr lang="en-US">
                <a:latin typeface="Calibri"/>
              </a:rPr>
              <a:t>What if the child was kidnapped by someone and his/her mom starts wondering why my child is going in some unknown direction, the first step which she will take is contacting her child.  And if kidnapper hears this voice,  he will throw the device away. This defeats the purpose. </a:t>
            </a:r>
          </a:p>
          <a:p>
            <a:r>
              <a:rPr lang="en-US">
                <a:latin typeface="Calibri"/>
              </a:rPr>
              <a:t>So if we mainly focus on point of child going missing and not on ABDUCTION, it makes more </a:t>
            </a:r>
            <a:r>
              <a:rPr lang="en-US" err="1">
                <a:latin typeface="Calibri"/>
              </a:rPr>
              <a:t>sense.The</a:t>
            </a:r>
            <a:r>
              <a:rPr lang="en-US">
                <a:latin typeface="Calibri"/>
              </a:rPr>
              <a:t> tag line of </a:t>
            </a:r>
            <a:r>
              <a:rPr lang="en-US" err="1">
                <a:latin typeface="Calibri"/>
              </a:rPr>
              <a:t>Snowfox</a:t>
            </a:r>
            <a:r>
              <a:rPr lang="en-US">
                <a:latin typeface="Calibri"/>
              </a:rPr>
              <a:t> is let kids be kids.</a:t>
            </a:r>
          </a:p>
          <a:p>
            <a:endParaRPr lang="en-US">
              <a:latin typeface="Calibri"/>
            </a:endParaRPr>
          </a:p>
          <a:p>
            <a:r>
              <a:rPr lang="en-US">
                <a:latin typeface="Calibri"/>
              </a:rPr>
              <a:t>Imran Wrote: " I totally agree with you Robert" </a:t>
            </a:r>
          </a:p>
        </p:txBody>
      </p:sp>
      <p:sp>
        <p:nvSpPr>
          <p:cNvPr id="4" name="Slide Number Placeholder 3"/>
          <p:cNvSpPr>
            <a:spLocks noGrp="1"/>
          </p:cNvSpPr>
          <p:nvPr>
            <p:ph type="sldNum" sz="quarter" idx="10"/>
          </p:nvPr>
        </p:nvSpPr>
        <p:spPr/>
        <p:txBody>
          <a:bodyPr/>
          <a:lstStyle/>
          <a:p>
            <a:fld id="{F0026040-2A87-4FAB-B3E4-6608D57F1206}" type="slidenum">
              <a:rPr lang="en-US"/>
              <a:t>9</a:t>
            </a:fld>
            <a:endParaRPr lang="en-US"/>
          </a:p>
        </p:txBody>
      </p:sp>
    </p:spTree>
    <p:extLst>
      <p:ext uri="{BB962C8B-B14F-4D97-AF65-F5344CB8AC3E}">
        <p14:creationId xmlns:p14="http://schemas.microsoft.com/office/powerpoint/2010/main" val="3184673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45473A6F-1E75-4B15-ABDA-7D361B37A9AC}" type="datetimeFigureOut">
              <a:rPr lang="en-US" smtClean="0"/>
              <a:t>4/30/2017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0A2361E8-E10C-4C51-856F-DC502424E8A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5473A6F-1E75-4B15-ABDA-7D361B37A9AC}"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361E8-E10C-4C51-856F-DC502424E8A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1"/>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1"/>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5473A6F-1E75-4B15-ABDA-7D361B37A9AC}"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361E8-E10C-4C51-856F-DC502424E8A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5473A6F-1E75-4B15-ABDA-7D361B37A9AC}"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361E8-E10C-4C51-856F-DC502424E8A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5473A6F-1E75-4B15-ABDA-7D361B37A9AC}" type="datetimeFigureOut">
              <a:rPr lang="en-US" smtClean="0"/>
              <a:t>4/30/2017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361E8-E10C-4C51-856F-DC502424E8A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5473A6F-1E75-4B15-ABDA-7D361B37A9AC}"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361E8-E10C-4C51-856F-DC502424E8A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1859760"/>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9"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45473A6F-1E75-4B15-ABDA-7D361B37A9AC}" type="datetimeFigureOut">
              <a:rPr lang="en-US" smtClean="0"/>
              <a:t>4/30/2017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2361E8-E10C-4C51-856F-DC502424E8A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45473A6F-1E75-4B15-ABDA-7D361B37A9AC}" type="datetimeFigureOut">
              <a:rPr lang="en-US" smtClean="0"/>
              <a:t>4/30/2017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2361E8-E10C-4C51-856F-DC502424E8A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473A6F-1E75-4B15-ABDA-7D361B37A9AC}" type="datetimeFigureOut">
              <a:rPr lang="en-US" smtClean="0"/>
              <a:t>4/30/2017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2361E8-E10C-4C51-856F-DC502424E8A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45473A6F-1E75-4B15-ABDA-7D361B37A9AC}"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2361E8-E10C-4C51-856F-DC502424E8A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9"/>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5473A6F-1E75-4B15-ABDA-7D361B37A9AC}" type="datetimeFigureOut">
              <a:rPr lang="en-US" smtClean="0"/>
              <a:t>4/30/2017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3"/>
            <a:ext cx="812800" cy="365125"/>
          </a:xfrm>
        </p:spPr>
        <p:txBody>
          <a:bodyPr/>
          <a:lstStyle/>
          <a:p>
            <a:fld id="{0A2361E8-E10C-4C51-856F-DC502424E8A3}" type="slidenum">
              <a:rPr lang="en-US" smtClean="0"/>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8"/>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3"/>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3"/>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5473A6F-1E75-4B15-ABDA-7D361B37A9AC}" type="datetimeFigureOut">
              <a:rPr lang="en-US" smtClean="0"/>
              <a:t>4/30/2017</a:t>
            </a:fld>
            <a:endParaRPr lang="en-US"/>
          </a:p>
        </p:txBody>
      </p:sp>
      <p:sp>
        <p:nvSpPr>
          <p:cNvPr id="22" name="Footer Placeholder 21"/>
          <p:cNvSpPr>
            <a:spLocks noGrp="1"/>
          </p:cNvSpPr>
          <p:nvPr>
            <p:ph type="ftr" sz="quarter" idx="3"/>
          </p:nvPr>
        </p:nvSpPr>
        <p:spPr>
          <a:xfrm>
            <a:off x="3556000" y="6356353"/>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3"/>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A2361E8-E10C-4C51-856F-DC502424E8A3}" type="slidenum">
              <a:rPr lang="en-US" smtClean="0"/>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8fj5JhfKSN8&amp;feature=youtu.be&amp;t=7m35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72954" y="3581400"/>
            <a:ext cx="10472928" cy="1752600"/>
          </a:xfrm>
        </p:spPr>
        <p:txBody>
          <a:bodyPr vert="horz" lIns="91440" tIns="45720" rIns="91440" bIns="45720" rtlCol="0" anchor="t">
            <a:normAutofit/>
          </a:bodyPr>
          <a:lstStyle/>
          <a:p>
            <a:pPr algn="ctr"/>
            <a:r>
              <a:rPr lang="en-US"/>
              <a:t>Group 4</a:t>
            </a:r>
          </a:p>
          <a:p>
            <a:pPr algn="ctr"/>
            <a:r>
              <a:rPr lang="en-US"/>
              <a:t>Imran </a:t>
            </a:r>
            <a:r>
              <a:rPr lang="en-US" err="1"/>
              <a:t>Esmail</a:t>
            </a:r>
            <a:r>
              <a:rPr lang="en-US"/>
              <a:t>, Apurva </a:t>
            </a:r>
            <a:r>
              <a:rPr lang="en-US" err="1"/>
              <a:t>Godghase</a:t>
            </a:r>
            <a:r>
              <a:rPr lang="en-US"/>
              <a:t>, Omkar Kulkarni, </a:t>
            </a:r>
          </a:p>
          <a:p>
            <a:pPr algn="ctr"/>
            <a:r>
              <a:rPr lang="en-US" err="1"/>
              <a:t>Mrunmayi</a:t>
            </a:r>
            <a:r>
              <a:rPr lang="en-US"/>
              <a:t> </a:t>
            </a:r>
            <a:r>
              <a:rPr lang="en-US" err="1"/>
              <a:t>Modak</a:t>
            </a:r>
            <a:r>
              <a:rPr lang="en-US"/>
              <a:t>, </a:t>
            </a:r>
            <a:r>
              <a:rPr lang="en-US" err="1"/>
              <a:t>Gautami</a:t>
            </a:r>
            <a:r>
              <a:rPr lang="en-US"/>
              <a:t> </a:t>
            </a:r>
            <a:r>
              <a:rPr lang="en-US" err="1"/>
              <a:t>Murugan</a:t>
            </a:r>
            <a:r>
              <a:rPr lang="en-US"/>
              <a:t>, Robert Myatt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155" y="2552702"/>
            <a:ext cx="5314951" cy="1002793"/>
          </a:xfrm>
          <a:prstGeom prst="rect">
            <a:avLst/>
          </a:prstGeom>
        </p:spPr>
      </p:pic>
    </p:spTree>
    <p:extLst>
      <p:ext uri="{BB962C8B-B14F-4D97-AF65-F5344CB8AC3E}">
        <p14:creationId xmlns:p14="http://schemas.microsoft.com/office/powerpoint/2010/main" val="3818836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anhar-muito-dinheiro.jpg"/>
          <p:cNvPicPr>
            <a:picLocks noChangeAspect="1"/>
          </p:cNvPicPr>
          <p:nvPr/>
        </p:nvPicPr>
        <p:blipFill rotWithShape="1">
          <a:blip r:embed="rId3"/>
          <a:srcRect t="15730"/>
          <a:stretch/>
        </p:blipFill>
        <p:spPr>
          <a:xfrm>
            <a:off x="0" y="-28575"/>
            <a:ext cx="12191980" cy="685799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5"/>
            <a:ext cx="3759240" cy="1344975"/>
          </a:xfrm>
        </p:spPr>
        <p:txBody>
          <a:bodyPr>
            <a:normAutofit/>
          </a:bodyPr>
          <a:lstStyle/>
          <a:p>
            <a:pPr>
              <a:lnSpc>
                <a:spcPct val="70000"/>
              </a:lnSpc>
            </a:pPr>
            <a:r>
              <a:rPr lang="en-US" sz="3200">
                <a:latin typeface="lato"/>
              </a:rPr>
              <a:t>Potential Customers – Future Growth</a:t>
            </a:r>
          </a:p>
        </p:txBody>
      </p:sp>
      <p:sp>
        <p:nvSpPr>
          <p:cNvPr id="3" name="Content Placeholder 2"/>
          <p:cNvSpPr>
            <a:spLocks noGrp="1"/>
          </p:cNvSpPr>
          <p:nvPr>
            <p:ph idx="1"/>
          </p:nvPr>
        </p:nvSpPr>
        <p:spPr>
          <a:xfrm>
            <a:off x="594109" y="2121763"/>
            <a:ext cx="3764827" cy="3773010"/>
          </a:xfrm>
        </p:spPr>
        <p:txBody>
          <a:bodyPr vert="horz" lIns="91440" tIns="45720" rIns="91440" bIns="45720" rtlCol="0" anchor="t">
            <a:normAutofit/>
          </a:bodyPr>
          <a:lstStyle/>
          <a:p>
            <a:pPr marL="0" indent="0">
              <a:buNone/>
            </a:pPr>
            <a:endParaRPr lang="en-US" sz="2400">
              <a:latin typeface="lato"/>
            </a:endParaRPr>
          </a:p>
          <a:p>
            <a:pPr marL="0" indent="0">
              <a:buNone/>
            </a:pPr>
            <a:r>
              <a:rPr lang="en-US" sz="2400">
                <a:latin typeface="lato"/>
              </a:rPr>
              <a:t>According to ABI research, personal tracking is estimated to grow by 40% each year and is expected to exceed </a:t>
            </a:r>
            <a:r>
              <a:rPr lang="en-US" sz="2400" b="1">
                <a:latin typeface="lato"/>
              </a:rPr>
              <a:t>$2 billion</a:t>
            </a:r>
            <a:r>
              <a:rPr lang="en-US" sz="2400">
                <a:latin typeface="lato"/>
              </a:rPr>
              <a:t> by 2021.</a:t>
            </a:r>
            <a:r>
              <a:rPr lang="en-US" sz="2200"/>
              <a:t> </a:t>
            </a:r>
          </a:p>
          <a:p>
            <a:endParaRPr lang="en-US" sz="1800"/>
          </a:p>
        </p:txBody>
      </p:sp>
    </p:spTree>
    <p:extLst>
      <p:ext uri="{BB962C8B-B14F-4D97-AF65-F5344CB8AC3E}">
        <p14:creationId xmlns:p14="http://schemas.microsoft.com/office/powerpoint/2010/main" val="113053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716830"/>
            <a:ext cx="11245851" cy="973861"/>
          </a:xfrm>
        </p:spPr>
        <p:txBody>
          <a:bodyPr/>
          <a:lstStyle/>
          <a:p>
            <a:r>
              <a:rPr lang="en-US"/>
              <a:t>                            </a:t>
            </a:r>
          </a:p>
        </p:txBody>
      </p:sp>
      <p:sp>
        <p:nvSpPr>
          <p:cNvPr id="7" name="TextBox 6"/>
          <p:cNvSpPr txBox="1"/>
          <p:nvPr/>
        </p:nvSpPr>
        <p:spPr>
          <a:xfrm>
            <a:off x="2523855" y="180975"/>
            <a:ext cx="8275908" cy="369888"/>
          </a:xfrm>
          <a:prstGeom prst="rect">
            <a:avLst/>
          </a:prstGeom>
        </p:spPr>
        <p:txBody>
          <a:bodyPr rtlCol="0">
            <a:spAutoFit/>
          </a:bodyPr>
          <a:lstStyle/>
          <a:p>
            <a:pPr algn="ctr"/>
            <a:r>
              <a:rPr lang="en-US">
                <a:solidFill>
                  <a:srgbClr val="000000"/>
                </a:solidFill>
                <a:latin typeface="Calibri"/>
              </a:rPr>
              <a:t>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8573" y="1106170"/>
            <a:ext cx="3195639" cy="1520032"/>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300" y="117475"/>
            <a:ext cx="3216005" cy="16085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3285" y="4876818"/>
            <a:ext cx="4110039" cy="148589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8032" y="3048002"/>
            <a:ext cx="5314951" cy="1002793"/>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162" y="4476749"/>
            <a:ext cx="3829049" cy="1885950"/>
          </a:xfrm>
          <a:prstGeom prst="rect">
            <a:avLst/>
          </a:prstGeom>
        </p:spPr>
      </p:pic>
      <p:pic>
        <p:nvPicPr>
          <p:cNvPr id="3" name="Picture 2" descr="http://0i7mcr-5u5dhl2ist9p.lagrangesystems.net/K5tRl4ws_/skin/frontend/responsive/foundation/images/xlogo.png.pagespeed.ic.zgeGDRXYG5.png"/>
          <p:cNvPicPr>
            <a:picLocks noChangeAspect="1"/>
          </p:cNvPicPr>
          <p:nvPr/>
        </p:nvPicPr>
        <p:blipFill>
          <a:blip r:embed="rId8"/>
          <a:stretch>
            <a:fillRect/>
          </a:stretch>
        </p:blipFill>
        <p:spPr>
          <a:xfrm>
            <a:off x="409684" y="1461324"/>
            <a:ext cx="3542693" cy="807170"/>
          </a:xfrm>
          <a:prstGeom prst="rect">
            <a:avLst/>
          </a:prstGeom>
        </p:spPr>
      </p:pic>
    </p:spTree>
    <p:extLst>
      <p:ext uri="{BB962C8B-B14F-4D97-AF65-F5344CB8AC3E}">
        <p14:creationId xmlns:p14="http://schemas.microsoft.com/office/powerpoint/2010/main" val="832823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955" y="0"/>
            <a:ext cx="10515600" cy="758019"/>
          </a:xfrm>
        </p:spPr>
        <p:txBody>
          <a:bodyPr>
            <a:normAutofit/>
          </a:bodyPr>
          <a:lstStyle/>
          <a:p>
            <a:r>
              <a:rPr lang="en-US" sz="3600">
                <a:solidFill>
                  <a:schemeClr val="tx1"/>
                </a:solidFill>
                <a:latin typeface="lato"/>
              </a:rPr>
              <a:t> Comparison Of Price and Subscription Fees</a:t>
            </a:r>
          </a:p>
        </p:txBody>
      </p:sp>
      <p:pic>
        <p:nvPicPr>
          <p:cNvPr id="4" name="Content Placeholder 3"/>
          <p:cNvPicPr>
            <a:picLocks noGrp="1" noChangeAspect="1"/>
          </p:cNvPicPr>
          <p:nvPr>
            <p:ph idx="1"/>
          </p:nvPr>
        </p:nvPicPr>
        <p:blipFill>
          <a:blip r:embed="rId3"/>
          <a:stretch>
            <a:fillRect/>
          </a:stretch>
        </p:blipFill>
        <p:spPr>
          <a:xfrm>
            <a:off x="295354" y="1238250"/>
            <a:ext cx="5939259" cy="3145348"/>
          </a:xfrm>
        </p:spPr>
      </p:pic>
      <p:sp>
        <p:nvSpPr>
          <p:cNvPr id="6" name="TextBox 5"/>
          <p:cNvSpPr txBox="1"/>
          <p:nvPr/>
        </p:nvSpPr>
        <p:spPr>
          <a:xfrm>
            <a:off x="292100" y="4495800"/>
            <a:ext cx="11642151" cy="1477328"/>
          </a:xfrm>
          <a:prstGeom prst="rect">
            <a:avLst/>
          </a:prstGeom>
          <a:ln w="12700">
            <a:solidFill>
              <a:schemeClr val="tx1"/>
            </a:solidFill>
          </a:ln>
        </p:spPr>
        <p:txBody>
          <a:bodyPr wrap="square" rtlCol="0" anchor="t">
            <a:spAutoFit/>
          </a:bodyPr>
          <a:lstStyle/>
          <a:p>
            <a:pPr marL="285750" indent="-285750">
              <a:buFont typeface="Arial" panose="020B0604020202020204" pitchFamily="34" charset="0"/>
              <a:buChar char="•"/>
            </a:pPr>
            <a:r>
              <a:rPr lang="en-US" b="1" err="1">
                <a:solidFill>
                  <a:srgbClr val="000000"/>
                </a:solidFill>
                <a:latin typeface="lato"/>
              </a:rPr>
              <a:t>AngelSense</a:t>
            </a:r>
            <a:r>
              <a:rPr lang="en-US" b="1">
                <a:solidFill>
                  <a:srgbClr val="000000"/>
                </a:solidFill>
                <a:latin typeface="lato"/>
              </a:rPr>
              <a:t> and </a:t>
            </a:r>
            <a:r>
              <a:rPr lang="en-US" b="1" err="1">
                <a:solidFill>
                  <a:srgbClr val="000000"/>
                </a:solidFill>
                <a:latin typeface="lato"/>
              </a:rPr>
              <a:t>SpyTec</a:t>
            </a:r>
            <a:r>
              <a:rPr lang="en-US" b="1">
                <a:solidFill>
                  <a:srgbClr val="000000"/>
                </a:solidFill>
                <a:latin typeface="lato"/>
              </a:rPr>
              <a:t> lowest base price for their devices, their monthly subscription fee is high. This means that a customer will end up paying more in the long run. </a:t>
            </a:r>
          </a:p>
          <a:p>
            <a:pPr marL="285750" indent="-285750">
              <a:buFont typeface="Arial" panose="020B0604020202020204" pitchFamily="34" charset="0"/>
              <a:buChar char="•"/>
            </a:pPr>
            <a:r>
              <a:rPr lang="en-US" b="1">
                <a:latin typeface="lato"/>
              </a:rPr>
              <a:t>With the exception of Amber </a:t>
            </a:r>
            <a:r>
              <a:rPr lang="en-US" b="1" err="1">
                <a:latin typeface="lato"/>
              </a:rPr>
              <a:t>AletGPS</a:t>
            </a:r>
            <a:r>
              <a:rPr lang="en-US" b="1">
                <a:latin typeface="lato"/>
              </a:rPr>
              <a:t>, the device prices for Brickhouse and </a:t>
            </a:r>
            <a:r>
              <a:rPr lang="en-US" b="1" err="1">
                <a:latin typeface="lato"/>
              </a:rPr>
              <a:t>TrackImo</a:t>
            </a:r>
            <a:r>
              <a:rPr lang="en-US" b="1">
                <a:latin typeface="lato"/>
              </a:rPr>
              <a:t> are similar to </a:t>
            </a:r>
            <a:r>
              <a:rPr lang="en-US" b="1" err="1">
                <a:latin typeface="lato"/>
              </a:rPr>
              <a:t>Snowfox</a:t>
            </a:r>
            <a:r>
              <a:rPr lang="en-US" b="1">
                <a:latin typeface="lato"/>
              </a:rPr>
              <a:t>. However, </a:t>
            </a:r>
            <a:r>
              <a:rPr lang="en-US" b="1" err="1">
                <a:latin typeface="lato"/>
              </a:rPr>
              <a:t>SnowFox</a:t>
            </a:r>
            <a:r>
              <a:rPr lang="en-US" b="1">
                <a:latin typeface="lato"/>
              </a:rPr>
              <a:t> has a better monthly subscription plan compared to </a:t>
            </a:r>
            <a:r>
              <a:rPr lang="en-US" b="1" err="1">
                <a:latin typeface="lato"/>
              </a:rPr>
              <a:t>BrickHouse</a:t>
            </a:r>
            <a:r>
              <a:rPr lang="en-US" b="1">
                <a:latin typeface="lato"/>
              </a:rPr>
              <a:t> and Amber Alert GPS.</a:t>
            </a:r>
          </a:p>
        </p:txBody>
      </p:sp>
      <p:pic>
        <p:nvPicPr>
          <p:cNvPr id="3" name="Picture 2"/>
          <p:cNvPicPr>
            <a:picLocks noChangeAspect="1"/>
          </p:cNvPicPr>
          <p:nvPr/>
        </p:nvPicPr>
        <p:blipFill>
          <a:blip r:embed="rId4"/>
          <a:stretch>
            <a:fillRect/>
          </a:stretch>
        </p:blipFill>
        <p:spPr>
          <a:xfrm>
            <a:off x="6316755" y="1238250"/>
            <a:ext cx="5575500" cy="3133725"/>
          </a:xfrm>
          <a:prstGeom prst="rect">
            <a:avLst/>
          </a:prstGeom>
        </p:spPr>
      </p:pic>
    </p:spTree>
    <p:extLst>
      <p:ext uri="{BB962C8B-B14F-4D97-AF65-F5344CB8AC3E}">
        <p14:creationId xmlns:p14="http://schemas.microsoft.com/office/powerpoint/2010/main" val="2454132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499" y="-238125"/>
            <a:ext cx="10341980" cy="989850"/>
          </a:xfrm>
        </p:spPr>
        <p:txBody>
          <a:bodyPr>
            <a:normAutofit/>
          </a:bodyPr>
          <a:lstStyle/>
          <a:p>
            <a:pPr algn="ctr"/>
            <a:r>
              <a:rPr lang="en-US" sz="4600">
                <a:solidFill>
                  <a:schemeClr val="tx1"/>
                </a:solidFill>
                <a:latin typeface="lato"/>
              </a:rPr>
              <a:t>Feature Comparison – Battery Life</a:t>
            </a:r>
          </a:p>
        </p:txBody>
      </p:sp>
      <p:pic>
        <p:nvPicPr>
          <p:cNvPr id="4" name="Content Placeholder 3"/>
          <p:cNvPicPr>
            <a:picLocks noGrp="1" noChangeAspect="1"/>
          </p:cNvPicPr>
          <p:nvPr>
            <p:ph idx="1"/>
          </p:nvPr>
        </p:nvPicPr>
        <p:blipFill>
          <a:blip r:embed="rId3"/>
          <a:stretch>
            <a:fillRect/>
          </a:stretch>
        </p:blipFill>
        <p:spPr>
          <a:xfrm>
            <a:off x="1038578" y="904875"/>
            <a:ext cx="10010602" cy="3652426"/>
          </a:xfrm>
        </p:spPr>
      </p:pic>
      <p:sp>
        <p:nvSpPr>
          <p:cNvPr id="5" name="TextBox 4"/>
          <p:cNvSpPr txBox="1"/>
          <p:nvPr/>
        </p:nvSpPr>
        <p:spPr>
          <a:xfrm>
            <a:off x="1038578" y="4667250"/>
            <a:ext cx="9818688" cy="3139321"/>
          </a:xfrm>
          <a:prstGeom prst="rect">
            <a:avLst/>
          </a:prstGeom>
        </p:spPr>
        <p:txBody>
          <a:bodyPr rtlCol="0" anchor="t">
            <a:spAutoFit/>
          </a:bodyPr>
          <a:lstStyle/>
          <a:p>
            <a:pPr marL="285750" indent="-285750">
              <a:buFont typeface="Arial" panose="020B0604020202020204" pitchFamily="34" charset="0"/>
              <a:buChar char="•"/>
            </a:pPr>
            <a:r>
              <a:rPr lang="en-US" err="1">
                <a:latin typeface="lato"/>
              </a:rPr>
              <a:t>SnowFox</a:t>
            </a:r>
            <a:r>
              <a:rPr lang="en-US">
                <a:latin typeface="lato"/>
              </a:rPr>
              <a:t> beats two of the top three (Amber Alert, </a:t>
            </a:r>
            <a:r>
              <a:rPr lang="en-US" err="1">
                <a:latin typeface="lato"/>
              </a:rPr>
              <a:t>Trackimo</a:t>
            </a:r>
            <a:r>
              <a:rPr lang="en-US">
                <a:latin typeface="lato"/>
              </a:rPr>
              <a:t>) in terms of battery life.  </a:t>
            </a:r>
          </a:p>
          <a:p>
            <a:endParaRPr lang="en-US">
              <a:latin typeface="lato"/>
            </a:endParaRPr>
          </a:p>
          <a:p>
            <a:pPr marL="285750" indent="-285750">
              <a:buFont typeface="Arial" panose="020B0604020202020204" pitchFamily="34" charset="0"/>
              <a:buChar char="•"/>
            </a:pPr>
            <a:r>
              <a:rPr lang="en-US" err="1">
                <a:latin typeface="lato"/>
              </a:rPr>
              <a:t>SpyTec</a:t>
            </a:r>
            <a:r>
              <a:rPr lang="en-US">
                <a:latin typeface="lato"/>
              </a:rPr>
              <a:t> and </a:t>
            </a:r>
            <a:r>
              <a:rPr lang="en-US" err="1">
                <a:latin typeface="lato"/>
              </a:rPr>
              <a:t>BrickHouse</a:t>
            </a:r>
            <a:r>
              <a:rPr lang="en-US">
                <a:latin typeface="lato"/>
              </a:rPr>
              <a:t> have twice as much battery life as </a:t>
            </a:r>
            <a:r>
              <a:rPr lang="en-US" err="1">
                <a:latin typeface="lato"/>
              </a:rPr>
              <a:t>SnowFox</a:t>
            </a:r>
            <a:r>
              <a:rPr lang="en-US">
                <a:latin typeface="lato"/>
              </a:rPr>
              <a:t>. Their monthly plans also are twice as expensive. </a:t>
            </a:r>
          </a:p>
          <a:p>
            <a:pPr marL="285750" indent="-285750">
              <a:buFont typeface="Arial" panose="020B0604020202020204" pitchFamily="34" charset="0"/>
              <a:buChar char="•"/>
            </a:pPr>
            <a:endParaRPr lang="en-US">
              <a:latin typeface="lato"/>
            </a:endParaRPr>
          </a:p>
          <a:p>
            <a:pPr marL="285750" indent="-285750">
              <a:buFont typeface="Arial" panose="020B0604020202020204" pitchFamily="34" charset="0"/>
              <a:buChar char="•"/>
            </a:pPr>
            <a:r>
              <a:rPr lang="en-US">
                <a:latin typeface="lato"/>
              </a:rPr>
              <a:t>Potential customers have to make a tradeoff between monthly service charge and battery life. </a:t>
            </a:r>
          </a:p>
          <a:p>
            <a:endParaRPr lang="en-US">
              <a:solidFill>
                <a:srgbClr val="000000"/>
              </a:solidFill>
              <a:latin typeface="Calibri"/>
            </a:endParaRPr>
          </a:p>
          <a:p>
            <a:endParaRPr lang="en-US">
              <a:solidFill>
                <a:srgbClr val="000000"/>
              </a:solidFill>
              <a:latin typeface="Calibri"/>
            </a:endParaRPr>
          </a:p>
          <a:p>
            <a:endParaRPr lang="en-US">
              <a:solidFill>
                <a:srgbClr val="000000"/>
              </a:solidFill>
              <a:latin typeface="Calibri"/>
            </a:endParaRPr>
          </a:p>
          <a:p>
            <a:endParaRPr lang="en-US">
              <a:solidFill>
                <a:srgbClr val="000000"/>
              </a:solidFill>
              <a:latin typeface="Calibri"/>
            </a:endParaRPr>
          </a:p>
        </p:txBody>
      </p:sp>
    </p:spTree>
    <p:extLst>
      <p:ext uri="{BB962C8B-B14F-4D97-AF65-F5344CB8AC3E}">
        <p14:creationId xmlns:p14="http://schemas.microsoft.com/office/powerpoint/2010/main" val="1587163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534" y="0"/>
            <a:ext cx="10515600" cy="925513"/>
          </a:xfrm>
        </p:spPr>
        <p:txBody>
          <a:bodyPr>
            <a:normAutofit fontScale="90000"/>
          </a:bodyPr>
          <a:lstStyle/>
          <a:p>
            <a:pPr algn="ctr"/>
            <a:r>
              <a:rPr lang="en-US">
                <a:solidFill>
                  <a:schemeClr val="tx1"/>
                </a:solidFill>
                <a:latin typeface="lato"/>
              </a:rPr>
              <a:t>Feature Analysis - Detailed Comparison</a:t>
            </a:r>
          </a:p>
        </p:txBody>
      </p:sp>
      <p:graphicFrame>
        <p:nvGraphicFramePr>
          <p:cNvPr id="5" name="Table 4"/>
          <p:cNvGraphicFramePr/>
          <p:nvPr>
            <p:extLst>
              <p:ext uri="{D42A27DB-BD31-4B8C-83A1-F6EECF244321}">
                <p14:modId xmlns:p14="http://schemas.microsoft.com/office/powerpoint/2010/main" val="3462006405"/>
              </p:ext>
            </p:extLst>
          </p:nvPr>
        </p:nvGraphicFramePr>
        <p:xfrm>
          <a:off x="848058" y="1190625"/>
          <a:ext cx="10444037" cy="2670468"/>
        </p:xfrm>
        <a:graphic>
          <a:graphicData uri="http://schemas.openxmlformats.org/drawingml/2006/table">
            <a:tbl>
              <a:tblPr firstRow="1" bandRow="1">
                <a:tableStyleId>{5C22544A-7EE6-4342-B048-85BDC9FD1C3A}</a:tableStyleId>
              </a:tblPr>
              <a:tblGrid>
                <a:gridCol w="1406232">
                  <a:extLst>
                    <a:ext uri="{9D8B030D-6E8A-4147-A177-3AD203B41FA5}">
                      <a16:colId xmlns:a16="http://schemas.microsoft.com/office/drawing/2014/main" val="4185177389"/>
                    </a:ext>
                  </a:extLst>
                </a:gridCol>
                <a:gridCol w="1169227">
                  <a:extLst>
                    <a:ext uri="{9D8B030D-6E8A-4147-A177-3AD203B41FA5}">
                      <a16:colId xmlns:a16="http://schemas.microsoft.com/office/drawing/2014/main" val="1602445283"/>
                    </a:ext>
                  </a:extLst>
                </a:gridCol>
                <a:gridCol w="1311431">
                  <a:extLst>
                    <a:ext uri="{9D8B030D-6E8A-4147-A177-3AD203B41FA5}">
                      <a16:colId xmlns:a16="http://schemas.microsoft.com/office/drawing/2014/main" val="997417886"/>
                    </a:ext>
                  </a:extLst>
                </a:gridCol>
                <a:gridCol w="1216627">
                  <a:extLst>
                    <a:ext uri="{9D8B030D-6E8A-4147-A177-3AD203B41FA5}">
                      <a16:colId xmlns:a16="http://schemas.microsoft.com/office/drawing/2014/main" val="513676845"/>
                    </a:ext>
                  </a:extLst>
                </a:gridCol>
                <a:gridCol w="1548435">
                  <a:extLst>
                    <a:ext uri="{9D8B030D-6E8A-4147-A177-3AD203B41FA5}">
                      <a16:colId xmlns:a16="http://schemas.microsoft.com/office/drawing/2014/main" val="1246878276"/>
                    </a:ext>
                  </a:extLst>
                </a:gridCol>
                <a:gridCol w="2306852">
                  <a:extLst>
                    <a:ext uri="{9D8B030D-6E8A-4147-A177-3AD203B41FA5}">
                      <a16:colId xmlns:a16="http://schemas.microsoft.com/office/drawing/2014/main" val="2117889622"/>
                    </a:ext>
                  </a:extLst>
                </a:gridCol>
                <a:gridCol w="1485233">
                  <a:extLst>
                    <a:ext uri="{9D8B030D-6E8A-4147-A177-3AD203B41FA5}">
                      <a16:colId xmlns:a16="http://schemas.microsoft.com/office/drawing/2014/main" val="1148515533"/>
                    </a:ext>
                  </a:extLst>
                </a:gridCol>
              </a:tblGrid>
              <a:tr h="363798">
                <a:tc>
                  <a:txBody>
                    <a:bodyPr/>
                    <a:lstStyle/>
                    <a:p>
                      <a:r>
                        <a:rPr lang="en-US" sz="1600">
                          <a:effectLst/>
                        </a:rPr>
                        <a:t>Device</a:t>
                      </a:r>
                      <a:endParaRPr lang="en-US" sz="1600" b="1">
                        <a:effectLst/>
                      </a:endParaRPr>
                    </a:p>
                  </a:txBody>
                  <a:tcPr marL="0" marR="0" marT="0" marB="0" anchor="ctr"/>
                </a:tc>
                <a:tc>
                  <a:txBody>
                    <a:bodyPr/>
                    <a:lstStyle/>
                    <a:p>
                      <a:r>
                        <a:rPr lang="en-US" sz="1600">
                          <a:effectLst/>
                        </a:rPr>
                        <a:t>Waterproof</a:t>
                      </a:r>
                      <a:endParaRPr lang="en-US" sz="1600" b="1">
                        <a:effectLst/>
                      </a:endParaRPr>
                    </a:p>
                  </a:txBody>
                  <a:tcPr marL="0" marR="0" marT="0" marB="0" anchor="ctr"/>
                </a:tc>
                <a:tc>
                  <a:txBody>
                    <a:bodyPr/>
                    <a:lstStyle/>
                    <a:p>
                      <a:r>
                        <a:rPr lang="en-US" sz="1600">
                          <a:effectLst/>
                        </a:rPr>
                        <a:t>Calling </a:t>
                      </a:r>
                      <a:endParaRPr lang="en-US" sz="1600" b="1">
                        <a:effectLst/>
                      </a:endParaRPr>
                    </a:p>
                  </a:txBody>
                  <a:tcPr marL="0" marR="0" marT="0" marB="0" anchor="ctr"/>
                </a:tc>
                <a:tc>
                  <a:txBody>
                    <a:bodyPr/>
                    <a:lstStyle/>
                    <a:p>
                      <a:r>
                        <a:rPr lang="en-US" sz="1600">
                          <a:effectLst/>
                        </a:rPr>
                        <a:t>Panic Button </a:t>
                      </a:r>
                      <a:endParaRPr lang="en-US" sz="1600" b="1">
                        <a:effectLst/>
                      </a:endParaRPr>
                    </a:p>
                  </a:txBody>
                  <a:tcPr marL="0" marR="0" marT="0" marB="0" anchor="ctr"/>
                </a:tc>
                <a:tc>
                  <a:txBody>
                    <a:bodyPr/>
                    <a:lstStyle/>
                    <a:p>
                      <a:r>
                        <a:rPr lang="en-US" sz="1600" err="1">
                          <a:effectLst/>
                        </a:rPr>
                        <a:t>GeoFencing</a:t>
                      </a:r>
                      <a:r>
                        <a:rPr lang="en-US" sz="1600">
                          <a:effectLst/>
                        </a:rPr>
                        <a:t> Zone</a:t>
                      </a:r>
                      <a:endParaRPr lang="en-US" sz="1600" b="1">
                        <a:effectLst/>
                      </a:endParaRPr>
                    </a:p>
                  </a:txBody>
                  <a:tcPr marL="0" marR="0" marT="0" marB="0" anchor="ctr"/>
                </a:tc>
                <a:tc>
                  <a:txBody>
                    <a:bodyPr/>
                    <a:lstStyle/>
                    <a:p>
                      <a:r>
                        <a:rPr lang="en-US" sz="1600">
                          <a:effectLst/>
                        </a:rPr>
                        <a:t>International Coverage</a:t>
                      </a:r>
                      <a:endParaRPr lang="en-US" sz="1600" b="1">
                        <a:effectLst/>
                      </a:endParaRPr>
                    </a:p>
                  </a:txBody>
                  <a:tcPr marL="0" marR="0" marT="0" marB="0" anchor="ctr"/>
                </a:tc>
                <a:tc>
                  <a:txBody>
                    <a:bodyPr/>
                    <a:lstStyle/>
                    <a:p>
                      <a:r>
                        <a:rPr lang="en-US" sz="1600">
                          <a:effectLst/>
                        </a:rPr>
                        <a:t>Price</a:t>
                      </a:r>
                      <a:endParaRPr lang="en-US" sz="1600" b="1">
                        <a:effectLst/>
                      </a:endParaRPr>
                    </a:p>
                  </a:txBody>
                  <a:tcPr marL="0" marR="0" marT="0" marB="0" anchor="ctr"/>
                </a:tc>
                <a:extLst>
                  <a:ext uri="{0D108BD9-81ED-4DB2-BD59-A6C34878D82A}">
                    <a16:rowId xmlns:a16="http://schemas.microsoft.com/office/drawing/2014/main" val="281148567"/>
                  </a:ext>
                </a:extLst>
              </a:tr>
              <a:tr h="363798">
                <a:tc>
                  <a:txBody>
                    <a:bodyPr/>
                    <a:lstStyle/>
                    <a:p>
                      <a:r>
                        <a:rPr lang="en-US" sz="1600" err="1">
                          <a:effectLst/>
                        </a:rPr>
                        <a:t>SnowFox</a:t>
                      </a:r>
                      <a:r>
                        <a:rPr lang="en-US" sz="1600">
                          <a:effectLst/>
                        </a:rPr>
                        <a:t> </a:t>
                      </a:r>
                    </a:p>
                  </a:txBody>
                  <a:tcPr marL="0" marR="0" marT="0" marB="0" anchor="ctr"/>
                </a:tc>
                <a:tc>
                  <a:txBody>
                    <a:bodyPr/>
                    <a:lstStyle/>
                    <a:p>
                      <a:r>
                        <a:rPr lang="en-US" sz="1600">
                          <a:effectLst/>
                        </a:rPr>
                        <a:t>Yes</a:t>
                      </a:r>
                    </a:p>
                  </a:txBody>
                  <a:tcPr marL="0" marR="0" marT="0" marB="0" anchor="ctr"/>
                </a:tc>
                <a:tc>
                  <a:txBody>
                    <a:bodyPr/>
                    <a:lstStyle/>
                    <a:p>
                      <a:r>
                        <a:rPr lang="en-US" sz="1600">
                          <a:effectLst/>
                        </a:rPr>
                        <a:t>One - way</a:t>
                      </a:r>
                    </a:p>
                  </a:txBody>
                  <a:tcPr marL="0" marR="0" marT="0" marB="0" anchor="ctr"/>
                </a:tc>
                <a:tc>
                  <a:txBody>
                    <a:bodyPr/>
                    <a:lstStyle/>
                    <a:p>
                      <a:r>
                        <a:rPr lang="en-US" sz="1600">
                          <a:effectLst/>
                        </a:rPr>
                        <a:t>Yes</a:t>
                      </a:r>
                    </a:p>
                  </a:txBody>
                  <a:tcPr marL="0" marR="0" marT="0" marB="0" anchor="ctr"/>
                </a:tc>
                <a:tc>
                  <a:txBody>
                    <a:bodyPr/>
                    <a:lstStyle/>
                    <a:p>
                      <a:r>
                        <a:rPr lang="en-US" sz="1600">
                          <a:effectLst/>
                        </a:rPr>
                        <a:t>Yes</a:t>
                      </a:r>
                    </a:p>
                  </a:txBody>
                  <a:tcPr marL="0" marR="0" marT="0" marB="0" anchor="ctr"/>
                </a:tc>
                <a:tc>
                  <a:txBody>
                    <a:bodyPr/>
                    <a:lstStyle/>
                    <a:p>
                      <a:r>
                        <a:rPr lang="en-US" sz="1600">
                          <a:effectLst/>
                        </a:rPr>
                        <a:t>Yes</a:t>
                      </a:r>
                    </a:p>
                  </a:txBody>
                  <a:tcPr marL="0" marR="0" marT="0" marB="0" anchor="ctr"/>
                </a:tc>
                <a:tc>
                  <a:txBody>
                    <a:bodyPr/>
                    <a:lstStyle/>
                    <a:p>
                      <a:pPr algn="r"/>
                      <a:r>
                        <a:rPr lang="en-US" sz="1600">
                          <a:effectLst/>
                        </a:rPr>
                        <a:t>$99.99 </a:t>
                      </a:r>
                    </a:p>
                  </a:txBody>
                  <a:tcPr marL="0" marR="0" marT="0" marB="0" anchor="ctr"/>
                </a:tc>
                <a:extLst>
                  <a:ext uri="{0D108BD9-81ED-4DB2-BD59-A6C34878D82A}">
                    <a16:rowId xmlns:a16="http://schemas.microsoft.com/office/drawing/2014/main" val="3001388794"/>
                  </a:ext>
                </a:extLst>
              </a:tr>
              <a:tr h="363798">
                <a:tc>
                  <a:txBody>
                    <a:bodyPr/>
                    <a:lstStyle/>
                    <a:p>
                      <a:r>
                        <a:rPr lang="en-US" sz="1600">
                          <a:effectLst/>
                        </a:rPr>
                        <a:t>Amber Alert</a:t>
                      </a:r>
                    </a:p>
                  </a:txBody>
                  <a:tcPr marL="0" marR="0" marT="0" marB="0" anchor="ctr"/>
                </a:tc>
                <a:tc>
                  <a:txBody>
                    <a:bodyPr/>
                    <a:lstStyle/>
                    <a:p>
                      <a:r>
                        <a:rPr lang="en-US" sz="1600">
                          <a:effectLst/>
                        </a:rPr>
                        <a:t>Yes</a:t>
                      </a:r>
                    </a:p>
                  </a:txBody>
                  <a:tcPr marL="0" marR="0" marT="0" marB="0" anchor="ctr"/>
                </a:tc>
                <a:tc>
                  <a:txBody>
                    <a:bodyPr/>
                    <a:lstStyle/>
                    <a:p>
                      <a:r>
                        <a:rPr lang="en-US" sz="1600">
                          <a:effectLst/>
                        </a:rPr>
                        <a:t>Two - way </a:t>
                      </a:r>
                    </a:p>
                  </a:txBody>
                  <a:tcPr marL="0" marR="0" marT="0" marB="0" anchor="ctr"/>
                </a:tc>
                <a:tc>
                  <a:txBody>
                    <a:bodyPr/>
                    <a:lstStyle/>
                    <a:p>
                      <a:r>
                        <a:rPr lang="en-US" sz="1600">
                          <a:effectLst/>
                        </a:rPr>
                        <a:t>Yes</a:t>
                      </a:r>
                    </a:p>
                  </a:txBody>
                  <a:tcPr marL="0" marR="0" marT="0" marB="0" anchor="ctr"/>
                </a:tc>
                <a:tc>
                  <a:txBody>
                    <a:bodyPr/>
                    <a:lstStyle/>
                    <a:p>
                      <a:r>
                        <a:rPr lang="en-US" sz="1600">
                          <a:effectLst/>
                        </a:rPr>
                        <a:t>Yes</a:t>
                      </a:r>
                    </a:p>
                  </a:txBody>
                  <a:tcPr marL="0" marR="0" marT="0" marB="0" anchor="ctr"/>
                </a:tc>
                <a:tc>
                  <a:txBody>
                    <a:bodyPr/>
                    <a:lstStyle/>
                    <a:p>
                      <a:r>
                        <a:rPr lang="en-US" sz="1600">
                          <a:effectLst/>
                        </a:rPr>
                        <a:t>Yes</a:t>
                      </a:r>
                    </a:p>
                  </a:txBody>
                  <a:tcPr marL="0" marR="0" marT="0" marB="0" anchor="ctr"/>
                </a:tc>
                <a:tc>
                  <a:txBody>
                    <a:bodyPr/>
                    <a:lstStyle/>
                    <a:p>
                      <a:pPr algn="r"/>
                      <a:r>
                        <a:rPr lang="en-US" sz="1600">
                          <a:effectLst/>
                        </a:rPr>
                        <a:t>$125 </a:t>
                      </a:r>
                    </a:p>
                  </a:txBody>
                  <a:tcPr marL="0" marR="0" marT="0" marB="0" anchor="ctr"/>
                </a:tc>
                <a:extLst>
                  <a:ext uri="{0D108BD9-81ED-4DB2-BD59-A6C34878D82A}">
                    <a16:rowId xmlns:a16="http://schemas.microsoft.com/office/drawing/2014/main" val="3971834122"/>
                  </a:ext>
                </a:extLst>
              </a:tr>
              <a:tr h="363798">
                <a:tc>
                  <a:txBody>
                    <a:bodyPr/>
                    <a:lstStyle/>
                    <a:p>
                      <a:r>
                        <a:rPr lang="en-US" sz="1600" err="1">
                          <a:effectLst/>
                        </a:rPr>
                        <a:t>BrickHouse</a:t>
                      </a:r>
                      <a:endParaRPr lang="en-US" sz="1600">
                        <a:effectLst/>
                      </a:endParaRPr>
                    </a:p>
                  </a:txBody>
                  <a:tcPr marL="0" marR="0" marT="0" marB="0" anchor="ctr"/>
                </a:tc>
                <a:tc>
                  <a:txBody>
                    <a:bodyPr/>
                    <a:lstStyle/>
                    <a:p>
                      <a:r>
                        <a:rPr lang="en-US" sz="1600">
                          <a:effectLst/>
                        </a:rPr>
                        <a:t>Yes</a:t>
                      </a:r>
                    </a:p>
                  </a:txBody>
                  <a:tcPr marL="0" marR="0" marT="0" marB="0" anchor="ctr"/>
                </a:tc>
                <a:tc>
                  <a:txBody>
                    <a:bodyPr/>
                    <a:lstStyle/>
                    <a:p>
                      <a:r>
                        <a:rPr lang="en-US" sz="1600" b="1">
                          <a:solidFill>
                            <a:srgbClr val="FF0000"/>
                          </a:solidFill>
                          <a:effectLst/>
                        </a:rPr>
                        <a:t>No</a:t>
                      </a:r>
                    </a:p>
                  </a:txBody>
                  <a:tcPr marL="0" marR="0" marT="0" marB="0" anchor="ctr"/>
                </a:tc>
                <a:tc>
                  <a:txBody>
                    <a:bodyPr/>
                    <a:lstStyle/>
                    <a:p>
                      <a:r>
                        <a:rPr lang="en-US" sz="1600">
                          <a:effectLst/>
                        </a:rPr>
                        <a:t>Yes</a:t>
                      </a:r>
                    </a:p>
                  </a:txBody>
                  <a:tcPr marL="0" marR="0" marT="0" marB="0" anchor="ctr"/>
                </a:tc>
                <a:tc>
                  <a:txBody>
                    <a:bodyPr/>
                    <a:lstStyle/>
                    <a:p>
                      <a:r>
                        <a:rPr lang="en-US" sz="1600">
                          <a:effectLst/>
                        </a:rPr>
                        <a:t>Yes</a:t>
                      </a:r>
                    </a:p>
                  </a:txBody>
                  <a:tcPr marL="0" marR="0" marT="0" marB="0" anchor="ctr"/>
                </a:tc>
                <a:tc>
                  <a:txBody>
                    <a:bodyPr/>
                    <a:lstStyle/>
                    <a:p>
                      <a:r>
                        <a:rPr lang="en-US" sz="1600" b="1">
                          <a:solidFill>
                            <a:srgbClr val="FF0000"/>
                          </a:solidFill>
                          <a:effectLst/>
                        </a:rPr>
                        <a:t>No</a:t>
                      </a:r>
                    </a:p>
                  </a:txBody>
                  <a:tcPr marL="0" marR="0" marT="0" marB="0" anchor="ctr"/>
                </a:tc>
                <a:tc>
                  <a:txBody>
                    <a:bodyPr/>
                    <a:lstStyle/>
                    <a:p>
                      <a:pPr algn="r"/>
                      <a:r>
                        <a:rPr lang="en-US" sz="1600">
                          <a:effectLst/>
                        </a:rPr>
                        <a:t>$99.99 </a:t>
                      </a:r>
                    </a:p>
                  </a:txBody>
                  <a:tcPr marL="0" marR="0" marT="0" marB="0" anchor="ctr"/>
                </a:tc>
                <a:extLst>
                  <a:ext uri="{0D108BD9-81ED-4DB2-BD59-A6C34878D82A}">
                    <a16:rowId xmlns:a16="http://schemas.microsoft.com/office/drawing/2014/main" val="1345224094"/>
                  </a:ext>
                </a:extLst>
              </a:tr>
              <a:tr h="363798">
                <a:tc>
                  <a:txBody>
                    <a:bodyPr/>
                    <a:lstStyle/>
                    <a:p>
                      <a:r>
                        <a:rPr lang="en-US" sz="1600" err="1">
                          <a:effectLst/>
                        </a:rPr>
                        <a:t>Trackimo</a:t>
                      </a:r>
                      <a:endParaRPr lang="en-US" sz="1600">
                        <a:effectLst/>
                      </a:endParaRPr>
                    </a:p>
                  </a:txBody>
                  <a:tcPr marL="0" marR="0" marT="0" marB="0" anchor="ctr"/>
                </a:tc>
                <a:tc>
                  <a:txBody>
                    <a:bodyPr/>
                    <a:lstStyle/>
                    <a:p>
                      <a:r>
                        <a:rPr lang="en-US" sz="1600">
                          <a:effectLst/>
                        </a:rPr>
                        <a:t>Yes</a:t>
                      </a:r>
                    </a:p>
                  </a:txBody>
                  <a:tcPr marL="0" marR="0" marT="0" marB="0" anchor="ctr"/>
                </a:tc>
                <a:tc>
                  <a:txBody>
                    <a:bodyPr/>
                    <a:lstStyle/>
                    <a:p>
                      <a:r>
                        <a:rPr lang="en-US" sz="1600" b="1">
                          <a:solidFill>
                            <a:srgbClr val="FF0000"/>
                          </a:solidFill>
                          <a:effectLst/>
                        </a:rPr>
                        <a:t>No</a:t>
                      </a:r>
                    </a:p>
                  </a:txBody>
                  <a:tcPr marL="0" marR="0" marT="0" marB="0" anchor="ctr"/>
                </a:tc>
                <a:tc>
                  <a:txBody>
                    <a:bodyPr/>
                    <a:lstStyle/>
                    <a:p>
                      <a:r>
                        <a:rPr lang="en-US" sz="1600">
                          <a:effectLst/>
                        </a:rPr>
                        <a:t>Yes</a:t>
                      </a:r>
                    </a:p>
                  </a:txBody>
                  <a:tcPr marL="0" marR="0" marT="0" marB="0" anchor="ctr"/>
                </a:tc>
                <a:tc>
                  <a:txBody>
                    <a:bodyPr/>
                    <a:lstStyle/>
                    <a:p>
                      <a:r>
                        <a:rPr lang="en-US" sz="1600">
                          <a:effectLst/>
                        </a:rPr>
                        <a:t>Yes</a:t>
                      </a:r>
                    </a:p>
                  </a:txBody>
                  <a:tcPr marL="0" marR="0" marT="0" marB="0" anchor="ctr"/>
                </a:tc>
                <a:tc>
                  <a:txBody>
                    <a:bodyPr/>
                    <a:lstStyle/>
                    <a:p>
                      <a:r>
                        <a:rPr lang="en-US" sz="1600">
                          <a:effectLst/>
                        </a:rPr>
                        <a:t>Yes</a:t>
                      </a:r>
                    </a:p>
                  </a:txBody>
                  <a:tcPr marL="0" marR="0" marT="0" marB="0" anchor="ctr"/>
                </a:tc>
                <a:tc>
                  <a:txBody>
                    <a:bodyPr/>
                    <a:lstStyle/>
                    <a:p>
                      <a:pPr algn="r"/>
                      <a:r>
                        <a:rPr lang="en-US" sz="1600">
                          <a:effectLst/>
                        </a:rPr>
                        <a:t>$99.64 </a:t>
                      </a:r>
                    </a:p>
                  </a:txBody>
                  <a:tcPr marL="0" marR="0" marT="0" marB="0" anchor="ctr"/>
                </a:tc>
                <a:extLst>
                  <a:ext uri="{0D108BD9-81ED-4DB2-BD59-A6C34878D82A}">
                    <a16:rowId xmlns:a16="http://schemas.microsoft.com/office/drawing/2014/main" val="204771449"/>
                  </a:ext>
                </a:extLst>
              </a:tr>
              <a:tr h="363798">
                <a:tc>
                  <a:txBody>
                    <a:bodyPr/>
                    <a:lstStyle/>
                    <a:p>
                      <a:r>
                        <a:rPr lang="en-US" sz="1600" err="1">
                          <a:effectLst/>
                        </a:rPr>
                        <a:t>AngelSense</a:t>
                      </a:r>
                      <a:endParaRPr lang="en-US" sz="1600">
                        <a:effectLst/>
                      </a:endParaRPr>
                    </a:p>
                  </a:txBody>
                  <a:tcPr marL="0" marR="0" marT="0" marB="0" anchor="ctr"/>
                </a:tc>
                <a:tc>
                  <a:txBody>
                    <a:bodyPr/>
                    <a:lstStyle/>
                    <a:p>
                      <a:r>
                        <a:rPr lang="en-US" sz="1600">
                          <a:effectLst/>
                        </a:rPr>
                        <a:t>Yes</a:t>
                      </a:r>
                    </a:p>
                  </a:txBody>
                  <a:tcPr marL="0" marR="0" marT="0" marB="0" anchor="ctr"/>
                </a:tc>
                <a:tc>
                  <a:txBody>
                    <a:bodyPr/>
                    <a:lstStyle/>
                    <a:p>
                      <a:r>
                        <a:rPr lang="en-US" sz="1600" b="1">
                          <a:solidFill>
                            <a:srgbClr val="FF0000"/>
                          </a:solidFill>
                          <a:effectLst/>
                        </a:rPr>
                        <a:t>No</a:t>
                      </a:r>
                    </a:p>
                  </a:txBody>
                  <a:tcPr marL="0" marR="0" marT="0" marB="0" anchor="ctr"/>
                </a:tc>
                <a:tc>
                  <a:txBody>
                    <a:bodyPr/>
                    <a:lstStyle/>
                    <a:p>
                      <a:r>
                        <a:rPr lang="en-US" sz="1600">
                          <a:effectLst/>
                        </a:rPr>
                        <a:t>Yes</a:t>
                      </a:r>
                    </a:p>
                  </a:txBody>
                  <a:tcPr marL="0" marR="0" marT="0" marB="0" anchor="ctr"/>
                </a:tc>
                <a:tc>
                  <a:txBody>
                    <a:bodyPr/>
                    <a:lstStyle/>
                    <a:p>
                      <a:r>
                        <a:rPr lang="en-US" sz="1600">
                          <a:effectLst/>
                        </a:rPr>
                        <a:t>Yes</a:t>
                      </a:r>
                    </a:p>
                  </a:txBody>
                  <a:tcPr marL="0" marR="0" marT="0" marB="0" anchor="ctr"/>
                </a:tc>
                <a:tc>
                  <a:txBody>
                    <a:bodyPr/>
                    <a:lstStyle/>
                    <a:p>
                      <a:r>
                        <a:rPr lang="en-US" sz="1600">
                          <a:effectLst/>
                        </a:rPr>
                        <a:t>Yes</a:t>
                      </a:r>
                    </a:p>
                  </a:txBody>
                  <a:tcPr marL="0" marR="0" marT="0" marB="0" anchor="ctr"/>
                </a:tc>
                <a:tc>
                  <a:txBody>
                    <a:bodyPr/>
                    <a:lstStyle/>
                    <a:p>
                      <a:pPr algn="r"/>
                      <a:r>
                        <a:rPr lang="en-US" sz="1600">
                          <a:effectLst/>
                        </a:rPr>
                        <a:t>$59.00 </a:t>
                      </a:r>
                    </a:p>
                  </a:txBody>
                  <a:tcPr marL="0" marR="0" marT="0" marB="0" anchor="ctr"/>
                </a:tc>
                <a:extLst>
                  <a:ext uri="{0D108BD9-81ED-4DB2-BD59-A6C34878D82A}">
                    <a16:rowId xmlns:a16="http://schemas.microsoft.com/office/drawing/2014/main" val="2139505428"/>
                  </a:ext>
                </a:extLst>
              </a:tr>
              <a:tr h="363798">
                <a:tc>
                  <a:txBody>
                    <a:bodyPr/>
                    <a:lstStyle/>
                    <a:p>
                      <a:r>
                        <a:rPr lang="en-US" sz="1600" err="1">
                          <a:effectLst/>
                        </a:rPr>
                        <a:t>SpyTec</a:t>
                      </a:r>
                      <a:endParaRPr lang="en-US" sz="1600">
                        <a:effectLst/>
                      </a:endParaRPr>
                    </a:p>
                  </a:txBody>
                  <a:tcPr marL="0" marR="0" marT="0" marB="0" anchor="ctr"/>
                </a:tc>
                <a:tc>
                  <a:txBody>
                    <a:bodyPr/>
                    <a:lstStyle/>
                    <a:p>
                      <a:r>
                        <a:rPr lang="en-US" sz="1600">
                          <a:effectLst/>
                        </a:rPr>
                        <a:t>Yes</a:t>
                      </a:r>
                    </a:p>
                  </a:txBody>
                  <a:tcPr marL="0" marR="0" marT="0" marB="0" anchor="ctr"/>
                </a:tc>
                <a:tc>
                  <a:txBody>
                    <a:bodyPr/>
                    <a:lstStyle/>
                    <a:p>
                      <a:r>
                        <a:rPr lang="en-US" sz="1600" b="1">
                          <a:solidFill>
                            <a:srgbClr val="FF0000"/>
                          </a:solidFill>
                          <a:effectLst/>
                        </a:rPr>
                        <a:t>No</a:t>
                      </a:r>
                    </a:p>
                  </a:txBody>
                  <a:tcPr marL="0" marR="0" marT="0" marB="0" anchor="ctr"/>
                </a:tc>
                <a:tc>
                  <a:txBody>
                    <a:bodyPr/>
                    <a:lstStyle/>
                    <a:p>
                      <a:r>
                        <a:rPr lang="en-US" sz="1600">
                          <a:effectLst/>
                        </a:rPr>
                        <a:t>Yes</a:t>
                      </a:r>
                    </a:p>
                  </a:txBody>
                  <a:tcPr marL="0" marR="0" marT="0" marB="0" anchor="ctr"/>
                </a:tc>
                <a:tc>
                  <a:txBody>
                    <a:bodyPr/>
                    <a:lstStyle/>
                    <a:p>
                      <a:r>
                        <a:rPr lang="en-US" sz="1600">
                          <a:effectLst/>
                        </a:rPr>
                        <a:t>Yes</a:t>
                      </a:r>
                    </a:p>
                  </a:txBody>
                  <a:tcPr marL="0" marR="0" marT="0" marB="0" anchor="ctr"/>
                </a:tc>
                <a:tc>
                  <a:txBody>
                    <a:bodyPr/>
                    <a:lstStyle/>
                    <a:p>
                      <a:r>
                        <a:rPr lang="en-US" sz="1600">
                          <a:effectLst/>
                        </a:rPr>
                        <a:t>Yes</a:t>
                      </a:r>
                    </a:p>
                  </a:txBody>
                  <a:tcPr marL="0" marR="0" marT="0" marB="0" anchor="ctr"/>
                </a:tc>
                <a:tc>
                  <a:txBody>
                    <a:bodyPr/>
                    <a:lstStyle/>
                    <a:p>
                      <a:pPr algn="r"/>
                      <a:r>
                        <a:rPr lang="en-US" sz="1600">
                          <a:effectLst/>
                        </a:rPr>
                        <a:t>$49.95 </a:t>
                      </a:r>
                    </a:p>
                  </a:txBody>
                  <a:tcPr marL="0" marR="0" marT="0" marB="0" anchor="ctr"/>
                </a:tc>
                <a:extLst>
                  <a:ext uri="{0D108BD9-81ED-4DB2-BD59-A6C34878D82A}">
                    <a16:rowId xmlns:a16="http://schemas.microsoft.com/office/drawing/2014/main" val="3819920637"/>
                  </a:ext>
                </a:extLst>
              </a:tr>
            </a:tbl>
          </a:graphicData>
        </a:graphic>
      </p:graphicFrame>
      <p:sp>
        <p:nvSpPr>
          <p:cNvPr id="6" name="TextBox 5"/>
          <p:cNvSpPr txBox="1"/>
          <p:nvPr/>
        </p:nvSpPr>
        <p:spPr>
          <a:xfrm>
            <a:off x="819472" y="3886200"/>
            <a:ext cx="9991725" cy="2893100"/>
          </a:xfrm>
          <a:prstGeom prst="rect">
            <a:avLst/>
          </a:prstGeom>
        </p:spPr>
        <p:txBody>
          <a:bodyPr rtlCol="0" anchor="t">
            <a:spAutoFit/>
          </a:bodyPr>
          <a:lstStyle/>
          <a:p>
            <a:pPr marL="285750" indent="-285750">
              <a:buFont typeface="Arial" panose="020B0604020202020204" pitchFamily="34" charset="0"/>
              <a:buChar char="•"/>
            </a:pPr>
            <a:r>
              <a:rPr lang="en-US" sz="1600">
                <a:solidFill>
                  <a:srgbClr val="000000"/>
                </a:solidFill>
                <a:latin typeface="lato"/>
              </a:rPr>
              <a:t>One-way calling allows the parent/guardian to talk to the child anytime. Two way calling allows the child to also call the parent anytime. </a:t>
            </a:r>
          </a:p>
          <a:p>
            <a:pPr marL="285750" indent="-285750">
              <a:buFont typeface="Arial" panose="020B0604020202020204" pitchFamily="34" charset="0"/>
              <a:buChar char="•"/>
            </a:pPr>
            <a:endParaRPr lang="en-US">
              <a:solidFill>
                <a:srgbClr val="000000"/>
              </a:solidFill>
              <a:latin typeface="lato"/>
            </a:endParaRPr>
          </a:p>
          <a:p>
            <a:pPr marL="285750" indent="-285750">
              <a:buFont typeface="Arial" panose="020B0604020202020204" pitchFamily="34" charset="0"/>
              <a:buChar char="•"/>
            </a:pPr>
            <a:r>
              <a:rPr lang="en-US" sz="1600">
                <a:solidFill>
                  <a:srgbClr val="000000"/>
                </a:solidFill>
                <a:latin typeface="lato"/>
              </a:rPr>
              <a:t>Panic Button – When pressed by a child, sends the exact location as a text message to the emergency contacts. </a:t>
            </a:r>
            <a:br>
              <a:rPr lang="en-US">
                <a:latin typeface="lato"/>
              </a:rPr>
            </a:br>
            <a:endParaRPr lang="en-US">
              <a:latin typeface="lato"/>
            </a:endParaRPr>
          </a:p>
          <a:p>
            <a:pPr marL="285750" indent="-285750">
              <a:buFont typeface="Arial" panose="020B0604020202020204" pitchFamily="34" charset="0"/>
              <a:buChar char="•"/>
            </a:pPr>
            <a:r>
              <a:rPr lang="en-US" sz="1600" err="1">
                <a:solidFill>
                  <a:srgbClr val="000000"/>
                </a:solidFill>
                <a:latin typeface="lato"/>
              </a:rPr>
              <a:t>GeoFencing</a:t>
            </a:r>
            <a:r>
              <a:rPr lang="en-US" sz="1600">
                <a:solidFill>
                  <a:srgbClr val="000000"/>
                </a:solidFill>
                <a:latin typeface="lato"/>
              </a:rPr>
              <a:t> - </a:t>
            </a:r>
            <a:r>
              <a:rPr lang="en-US" sz="1600">
                <a:latin typeface="lato"/>
              </a:rPr>
              <a:t>You can set up a digital fence around a particular zone that you define, such as home or school. The tracker will alert you when it enters or leaves those zones.</a:t>
            </a:r>
            <a:br>
              <a:rPr lang="en-US">
                <a:latin typeface="lato"/>
              </a:rPr>
            </a:br>
            <a:endParaRPr lang="en-US">
              <a:latin typeface="lato"/>
            </a:endParaRPr>
          </a:p>
          <a:p>
            <a:pPr marL="285750" indent="-285750">
              <a:buFont typeface="Arial" panose="020B0604020202020204" pitchFamily="34" charset="0"/>
              <a:buChar char="•"/>
            </a:pPr>
            <a:r>
              <a:rPr lang="en-US" sz="1600">
                <a:latin typeface="lato"/>
              </a:rPr>
              <a:t>Only </a:t>
            </a:r>
            <a:r>
              <a:rPr lang="en-US" sz="1600" err="1">
                <a:latin typeface="lato"/>
              </a:rPr>
              <a:t>SnowFox</a:t>
            </a:r>
            <a:r>
              <a:rPr lang="en-US" sz="1600">
                <a:latin typeface="lato"/>
              </a:rPr>
              <a:t> and </a:t>
            </a:r>
            <a:r>
              <a:rPr lang="en-US" sz="1600" err="1">
                <a:latin typeface="lato"/>
              </a:rPr>
              <a:t>AmberAlert</a:t>
            </a:r>
            <a:r>
              <a:rPr lang="en-US" sz="1600">
                <a:latin typeface="lato"/>
              </a:rPr>
              <a:t> have calling features. </a:t>
            </a:r>
            <a:r>
              <a:rPr lang="en-US" sz="1600" err="1">
                <a:latin typeface="lato"/>
              </a:rPr>
              <a:t>SnowFox</a:t>
            </a:r>
            <a:r>
              <a:rPr lang="en-US" sz="1600">
                <a:latin typeface="lato"/>
              </a:rPr>
              <a:t> can therefore appeal to price sensitive consumers who would like the call feature and all other features at an affordable price. </a:t>
            </a:r>
          </a:p>
        </p:txBody>
      </p:sp>
    </p:spTree>
    <p:extLst>
      <p:ext uri="{BB962C8B-B14F-4D97-AF65-F5344CB8AC3E}">
        <p14:creationId xmlns:p14="http://schemas.microsoft.com/office/powerpoint/2010/main" val="554962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89738"/>
            <a:ext cx="10972800" cy="1143000"/>
          </a:xfrm>
        </p:spPr>
        <p:txBody>
          <a:bodyPr/>
          <a:lstStyle/>
          <a:p>
            <a:pPr algn="ctr"/>
            <a:r>
              <a:rPr lang="en-US">
                <a:solidFill>
                  <a:schemeClr val="tx1"/>
                </a:solidFill>
                <a:latin typeface="lato"/>
              </a:rPr>
              <a:t>International Coverage Comparison</a:t>
            </a:r>
          </a:p>
        </p:txBody>
      </p:sp>
      <p:sp>
        <p:nvSpPr>
          <p:cNvPr id="3" name="Content Placeholder 2"/>
          <p:cNvSpPr>
            <a:spLocks noGrp="1"/>
          </p:cNvSpPr>
          <p:nvPr>
            <p:ph idx="1"/>
          </p:nvPr>
        </p:nvSpPr>
        <p:spPr>
          <a:xfrm>
            <a:off x="838200" y="1825626"/>
            <a:ext cx="10515600" cy="4854677"/>
          </a:xfrm>
        </p:spPr>
        <p:txBody>
          <a:bodyPr vert="horz" lIns="91440" tIns="45720" rIns="91440" bIns="45720" rtlCol="0" anchor="t">
            <a:noAutofit/>
          </a:bodyPr>
          <a:lstStyle/>
          <a:p>
            <a:pPr>
              <a:lnSpc>
                <a:spcPct val="150000"/>
              </a:lnSpc>
            </a:pPr>
            <a:r>
              <a:rPr lang="en-US" sz="1800" b="1">
                <a:latin typeface="lato"/>
              </a:rPr>
              <a:t>Snowfox</a:t>
            </a:r>
            <a:r>
              <a:rPr lang="en-US" sz="1800">
                <a:latin typeface="lato"/>
              </a:rPr>
              <a:t>: </a:t>
            </a:r>
            <a:r>
              <a:rPr lang="en-IN" sz="1800">
                <a:latin typeface="lato"/>
              </a:rPr>
              <a:t>United States, Canada, the United Kingdom, Germany, the Netherlands, Spain, Norway, Denmark, Sweden and Finland.</a:t>
            </a:r>
          </a:p>
          <a:p>
            <a:pPr>
              <a:lnSpc>
                <a:spcPct val="150000"/>
              </a:lnSpc>
            </a:pPr>
            <a:r>
              <a:rPr lang="en-IN" sz="1800" b="1">
                <a:latin typeface="lato"/>
              </a:rPr>
              <a:t>AMBER Alert</a:t>
            </a:r>
            <a:r>
              <a:rPr lang="en-IN" sz="1800">
                <a:latin typeface="lato"/>
              </a:rPr>
              <a:t>: 18 EU countries: Belgium, Bulgaria, Cyprus, the Czech Republic, France, Germany, Greece, Ireland, Italy, Luxembourg, Malta, Netherlands, Poland, Portugal, Romania, Slovakia, Spain and the UK. </a:t>
            </a:r>
          </a:p>
          <a:p>
            <a:pPr>
              <a:lnSpc>
                <a:spcPct val="150000"/>
              </a:lnSpc>
            </a:pPr>
            <a:r>
              <a:rPr lang="en-IN" sz="1800" b="1" err="1">
                <a:latin typeface="lato"/>
              </a:rPr>
              <a:t>Trackimo</a:t>
            </a:r>
            <a:r>
              <a:rPr lang="en-IN" sz="1800">
                <a:latin typeface="lato"/>
              </a:rPr>
              <a:t>: Worldwide availability 150 countries.</a:t>
            </a:r>
          </a:p>
          <a:p>
            <a:pPr>
              <a:lnSpc>
                <a:spcPct val="150000"/>
              </a:lnSpc>
            </a:pPr>
            <a:r>
              <a:rPr lang="en-IN" sz="1800" b="1" err="1">
                <a:latin typeface="lato"/>
              </a:rPr>
              <a:t>Brickhouse</a:t>
            </a:r>
            <a:r>
              <a:rPr lang="en-IN" sz="1800" b="1">
                <a:latin typeface="lato"/>
              </a:rPr>
              <a:t> security</a:t>
            </a:r>
            <a:r>
              <a:rPr lang="en-IN" sz="1800">
                <a:latin typeface="lato"/>
              </a:rPr>
              <a:t>: Availability confined to United States.</a:t>
            </a:r>
            <a:endParaRPr lang="en-IN" sz="1800" b="1">
              <a:latin typeface="lato"/>
            </a:endParaRPr>
          </a:p>
          <a:p>
            <a:pPr>
              <a:lnSpc>
                <a:spcPct val="150000"/>
              </a:lnSpc>
            </a:pPr>
            <a:r>
              <a:rPr lang="en-IN" sz="1800" b="1" err="1">
                <a:latin typeface="lato"/>
              </a:rPr>
              <a:t>SpyTec</a:t>
            </a:r>
            <a:r>
              <a:rPr lang="en-IN" sz="1800">
                <a:latin typeface="lato"/>
              </a:rPr>
              <a:t>: Europe, Asia, Central and South America</a:t>
            </a:r>
            <a:endParaRPr lang="en-IN" sz="1800" b="1">
              <a:latin typeface="lato"/>
            </a:endParaRPr>
          </a:p>
          <a:p>
            <a:pPr>
              <a:lnSpc>
                <a:spcPct val="150000"/>
              </a:lnSpc>
            </a:pPr>
            <a:r>
              <a:rPr lang="en-IN" sz="1800" b="1">
                <a:latin typeface="lato"/>
              </a:rPr>
              <a:t>Angel Sense</a:t>
            </a:r>
            <a:r>
              <a:rPr lang="en-IN" sz="1800">
                <a:latin typeface="lato"/>
              </a:rPr>
              <a:t>: Due to high demand in North America, currently offer service in the USA &amp; Canada only.</a:t>
            </a:r>
          </a:p>
          <a:p>
            <a:endParaRPr lang="en-IN">
              <a:solidFill>
                <a:srgbClr val="000000"/>
              </a:solidFill>
              <a:latin typeface="Arial"/>
            </a:endParaRPr>
          </a:p>
          <a:p>
            <a:endParaRPr lang="en-IN">
              <a:solidFill>
                <a:srgbClr val="222222"/>
              </a:solidFill>
            </a:endParaRPr>
          </a:p>
          <a:p>
            <a:endParaRPr lang="en-IN">
              <a:solidFill>
                <a:srgbClr val="222222"/>
              </a:solidFill>
            </a:endParaRPr>
          </a:p>
        </p:txBody>
      </p:sp>
    </p:spTree>
    <p:extLst>
      <p:ext uri="{BB962C8B-B14F-4D97-AF65-F5344CB8AC3E}">
        <p14:creationId xmlns:p14="http://schemas.microsoft.com/office/powerpoint/2010/main" val="31474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787" y="238125"/>
            <a:ext cx="6056799" cy="695957"/>
          </a:xfrm>
        </p:spPr>
        <p:txBody>
          <a:bodyPr>
            <a:normAutofit fontScale="90000"/>
          </a:bodyPr>
          <a:lstStyle/>
          <a:p>
            <a:r>
              <a:rPr lang="en-US">
                <a:solidFill>
                  <a:schemeClr val="tx1"/>
                </a:solidFill>
                <a:latin typeface="lato"/>
              </a:rPr>
              <a:t>Aesthetic Comparison</a:t>
            </a:r>
          </a:p>
        </p:txBody>
      </p:sp>
      <p:graphicFrame>
        <p:nvGraphicFramePr>
          <p:cNvPr id="6" name="Table 5"/>
          <p:cNvGraphicFramePr/>
          <p:nvPr>
            <p:extLst>
              <p:ext uri="{D42A27DB-BD31-4B8C-83A1-F6EECF244321}">
                <p14:modId xmlns:p14="http://schemas.microsoft.com/office/powerpoint/2010/main" val="2370786900"/>
              </p:ext>
            </p:extLst>
          </p:nvPr>
        </p:nvGraphicFramePr>
        <p:xfrm>
          <a:off x="4134951" y="1184477"/>
          <a:ext cx="2809875" cy="2794350"/>
        </p:xfrm>
        <a:graphic>
          <a:graphicData uri="http://schemas.openxmlformats.org/drawingml/2006/table">
            <a:tbl>
              <a:tblPr firstRow="1" bandRow="1">
                <a:tableStyleId>{5C22544A-7EE6-4342-B048-85BDC9FD1C3A}</a:tableStyleId>
              </a:tblPr>
              <a:tblGrid>
                <a:gridCol w="1028700">
                  <a:extLst>
                    <a:ext uri="{9D8B030D-6E8A-4147-A177-3AD203B41FA5}">
                      <a16:colId xmlns:a16="http://schemas.microsoft.com/office/drawing/2014/main" val="4185177389"/>
                    </a:ext>
                  </a:extLst>
                </a:gridCol>
                <a:gridCol w="1781175">
                  <a:extLst>
                    <a:ext uri="{9D8B030D-6E8A-4147-A177-3AD203B41FA5}">
                      <a16:colId xmlns:a16="http://schemas.microsoft.com/office/drawing/2014/main" val="1602445283"/>
                    </a:ext>
                  </a:extLst>
                </a:gridCol>
              </a:tblGrid>
              <a:tr h="363798">
                <a:tc>
                  <a:txBody>
                    <a:bodyPr/>
                    <a:lstStyle/>
                    <a:p>
                      <a:pPr algn="ctr"/>
                      <a:r>
                        <a:rPr lang="en-US" sz="1600">
                          <a:effectLst/>
                        </a:rPr>
                        <a:t>Device</a:t>
                      </a:r>
                      <a:endParaRPr lang="en-US" sz="1600" b="1">
                        <a:effectLst/>
                      </a:endParaRPr>
                    </a:p>
                  </a:txBody>
                  <a:tcPr marL="0" marR="0" marT="0" marB="0" anchor="ctr"/>
                </a:tc>
                <a:tc>
                  <a:txBody>
                    <a:bodyPr/>
                    <a:lstStyle/>
                    <a:p>
                      <a:pPr algn="ctr"/>
                      <a:r>
                        <a:rPr lang="en-US" sz="1600" b="1">
                          <a:effectLst/>
                        </a:rPr>
                        <a:t>Dimensions</a:t>
                      </a:r>
                    </a:p>
                    <a:p>
                      <a:pPr algn="ctr"/>
                      <a:r>
                        <a:rPr lang="en-US" sz="1600" b="1">
                          <a:effectLst/>
                        </a:rPr>
                        <a:t>(</a:t>
                      </a:r>
                      <a:r>
                        <a:rPr lang="en-US" sz="1600" b="1" err="1">
                          <a:effectLst/>
                        </a:rPr>
                        <a:t>LxWxH</a:t>
                      </a:r>
                      <a:r>
                        <a:rPr lang="en-US" sz="1600" b="1">
                          <a:effectLst/>
                        </a:rPr>
                        <a:t>)</a:t>
                      </a:r>
                    </a:p>
                  </a:txBody>
                  <a:tcPr marL="0" marR="0" marT="0" marB="0" anchor="ctr"/>
                </a:tc>
                <a:extLst>
                  <a:ext uri="{0D108BD9-81ED-4DB2-BD59-A6C34878D82A}">
                    <a16:rowId xmlns:a16="http://schemas.microsoft.com/office/drawing/2014/main" val="281148567"/>
                  </a:ext>
                </a:extLst>
              </a:tr>
              <a:tr h="363798">
                <a:tc>
                  <a:txBody>
                    <a:bodyPr/>
                    <a:lstStyle/>
                    <a:p>
                      <a:pPr algn="ctr"/>
                      <a:r>
                        <a:rPr lang="en-US" sz="1600" err="1">
                          <a:effectLst/>
                        </a:rPr>
                        <a:t>CreditCard</a:t>
                      </a:r>
                    </a:p>
                  </a:txBody>
                  <a:tcPr marL="0" marR="0" marT="0" marB="0" anchor="ctr"/>
                </a:tc>
                <a:tc>
                  <a:txBody>
                    <a:bodyPr/>
                    <a:lstStyle/>
                    <a:p>
                      <a:pPr algn="ctr"/>
                      <a:r>
                        <a:rPr lang="en-US" sz="1600">
                          <a:effectLst/>
                        </a:rPr>
                        <a:t>3.37"x2.13"</a:t>
                      </a:r>
                      <a:r>
                        <a:rPr lang="en-US" sz="1600" b="1">
                          <a:solidFill>
                            <a:srgbClr val="000000"/>
                          </a:solidFill>
                          <a:effectLst/>
                        </a:rPr>
                        <a:t> </a:t>
                      </a:r>
                    </a:p>
                  </a:txBody>
                  <a:tcPr marL="0" marR="0" marT="0" marB="0" anchor="ctr"/>
                </a:tc>
                <a:extLst>
                  <a:ext uri="{0D108BD9-81ED-4DB2-BD59-A6C34878D82A}">
                    <a16:rowId xmlns:a16="http://schemas.microsoft.com/office/drawing/2014/main" val="3001388794"/>
                  </a:ext>
                </a:extLst>
              </a:tr>
              <a:tr h="363798">
                <a:tc>
                  <a:txBody>
                    <a:bodyPr/>
                    <a:lstStyle/>
                    <a:p>
                      <a:pPr algn="ctr"/>
                      <a:r>
                        <a:rPr lang="en-US" sz="1600">
                          <a:effectLst/>
                        </a:rPr>
                        <a:t>Amber Alert</a:t>
                      </a:r>
                    </a:p>
                  </a:txBody>
                  <a:tcPr marL="0" marR="0" marT="0" marB="0" anchor="ctr"/>
                </a:tc>
                <a:tc>
                  <a:txBody>
                    <a:bodyPr/>
                    <a:lstStyle/>
                    <a:p>
                      <a:pPr algn="ctr"/>
                      <a:r>
                        <a:rPr lang="en-US" sz="1600">
                          <a:effectLst/>
                        </a:rPr>
                        <a:t>1.5"x0.8"x2.8"</a:t>
                      </a:r>
                    </a:p>
                  </a:txBody>
                  <a:tcPr marL="0" marR="0" marT="0" marB="0" anchor="ctr"/>
                </a:tc>
                <a:extLst>
                  <a:ext uri="{0D108BD9-81ED-4DB2-BD59-A6C34878D82A}">
                    <a16:rowId xmlns:a16="http://schemas.microsoft.com/office/drawing/2014/main" val="3971834122"/>
                  </a:ext>
                </a:extLst>
              </a:tr>
              <a:tr h="363798">
                <a:tc>
                  <a:txBody>
                    <a:bodyPr/>
                    <a:lstStyle/>
                    <a:p>
                      <a:pPr algn="ctr"/>
                      <a:r>
                        <a:rPr lang="en-US" sz="1600" err="1">
                          <a:effectLst/>
                        </a:rPr>
                        <a:t>BrickHouse</a:t>
                      </a:r>
                      <a:endParaRPr lang="en-US" sz="1600">
                        <a:effectLst/>
                      </a:endParaRPr>
                    </a:p>
                  </a:txBody>
                  <a:tcPr marL="0" marR="0" marT="0" marB="0" anchor="ctr"/>
                </a:tc>
                <a:tc>
                  <a:txBody>
                    <a:bodyPr/>
                    <a:lstStyle/>
                    <a:p>
                      <a:pPr algn="ctr"/>
                      <a:r>
                        <a:rPr lang="en-US" sz="1600">
                          <a:effectLst/>
                        </a:rPr>
                        <a:t>1.57"x0.81"x2.54 "</a:t>
                      </a:r>
                    </a:p>
                  </a:txBody>
                  <a:tcPr marL="0" marR="0" marT="0" marB="0" anchor="ctr"/>
                </a:tc>
                <a:extLst>
                  <a:ext uri="{0D108BD9-81ED-4DB2-BD59-A6C34878D82A}">
                    <a16:rowId xmlns:a16="http://schemas.microsoft.com/office/drawing/2014/main" val="1345224094"/>
                  </a:ext>
                </a:extLst>
              </a:tr>
              <a:tr h="363798">
                <a:tc>
                  <a:txBody>
                    <a:bodyPr/>
                    <a:lstStyle/>
                    <a:p>
                      <a:pPr algn="ctr"/>
                      <a:r>
                        <a:rPr lang="en-US" sz="1600" err="1">
                          <a:effectLst/>
                        </a:rPr>
                        <a:t>Trackimo</a:t>
                      </a:r>
                      <a:endParaRPr lang="en-US" sz="1600">
                        <a:effectLst/>
                      </a:endParaRPr>
                    </a:p>
                  </a:txBody>
                  <a:tcPr marL="0" marR="0" marT="0" marB="0" anchor="ctr"/>
                </a:tc>
                <a:tc>
                  <a:txBody>
                    <a:bodyPr/>
                    <a:lstStyle/>
                    <a:p>
                      <a:pPr algn="ctr"/>
                      <a:r>
                        <a:rPr lang="en-US" sz="1600">
                          <a:effectLst/>
                        </a:rPr>
                        <a:t>1.8"</a:t>
                      </a:r>
                      <a:r>
                        <a:rPr lang="en-US" sz="1600">
                          <a:solidFill>
                            <a:srgbClr val="000000"/>
                          </a:solidFill>
                          <a:effectLst/>
                        </a:rPr>
                        <a:t>x0.7"x1.6"</a:t>
                      </a:r>
                      <a:endParaRPr lang="en-US" sz="1600">
                        <a:effectLst/>
                      </a:endParaRPr>
                    </a:p>
                  </a:txBody>
                  <a:tcPr marL="0" marR="0" marT="0" marB="0" anchor="ctr"/>
                </a:tc>
                <a:extLst>
                  <a:ext uri="{0D108BD9-81ED-4DB2-BD59-A6C34878D82A}">
                    <a16:rowId xmlns:a16="http://schemas.microsoft.com/office/drawing/2014/main" val="204771449"/>
                  </a:ext>
                </a:extLst>
              </a:tr>
              <a:tr h="363798">
                <a:tc>
                  <a:txBody>
                    <a:bodyPr/>
                    <a:lstStyle/>
                    <a:p>
                      <a:pPr algn="ctr"/>
                      <a:r>
                        <a:rPr lang="en-US" sz="1600" err="1">
                          <a:effectLst/>
                        </a:rPr>
                        <a:t>AngelSense</a:t>
                      </a:r>
                      <a:endParaRPr lang="en-US" sz="1600">
                        <a:effectLst/>
                      </a:endParaRPr>
                    </a:p>
                  </a:txBody>
                  <a:tcPr marL="0" marR="0" marT="0" marB="0" anchor="ctr"/>
                </a:tc>
                <a:tc>
                  <a:txBody>
                    <a:bodyPr/>
                    <a:lstStyle/>
                    <a:p>
                      <a:pPr algn="ctr"/>
                      <a:r>
                        <a:rPr lang="en-US" sz="1600">
                          <a:effectLst/>
                        </a:rPr>
                        <a:t>1.9"x0.8"x3"</a:t>
                      </a:r>
                    </a:p>
                  </a:txBody>
                  <a:tcPr marL="0" marR="0" marT="0" marB="0" anchor="ctr"/>
                </a:tc>
                <a:extLst>
                  <a:ext uri="{0D108BD9-81ED-4DB2-BD59-A6C34878D82A}">
                    <a16:rowId xmlns:a16="http://schemas.microsoft.com/office/drawing/2014/main" val="2139505428"/>
                  </a:ext>
                </a:extLst>
              </a:tr>
              <a:tr h="363798">
                <a:tc>
                  <a:txBody>
                    <a:bodyPr/>
                    <a:lstStyle/>
                    <a:p>
                      <a:pPr algn="ctr"/>
                      <a:r>
                        <a:rPr lang="en-US" sz="1600" err="1">
                          <a:effectLst/>
                        </a:rPr>
                        <a:t>SpyTec</a:t>
                      </a:r>
                      <a:endParaRPr lang="en-US" sz="1600">
                        <a:effectLst/>
                      </a:endParaRPr>
                    </a:p>
                  </a:txBody>
                  <a:tcPr marL="0" marR="0" marT="0" marB="0" anchor="ctr"/>
                </a:tc>
                <a:tc>
                  <a:txBody>
                    <a:bodyPr/>
                    <a:lstStyle/>
                    <a:p>
                      <a:pPr algn="ctr"/>
                      <a:r>
                        <a:rPr lang="en-US" sz="1600">
                          <a:effectLst/>
                        </a:rPr>
                        <a:t>2"</a:t>
                      </a:r>
                      <a:r>
                        <a:rPr lang="en-US" sz="1600">
                          <a:solidFill>
                            <a:srgbClr val="000000"/>
                          </a:solidFill>
                          <a:effectLst/>
                        </a:rPr>
                        <a:t>x0.8"x1"</a:t>
                      </a:r>
                      <a:endParaRPr lang="en-US" sz="1600">
                        <a:effectLst/>
                      </a:endParaRPr>
                    </a:p>
                  </a:txBody>
                  <a:tcPr marL="0" marR="0" marT="0" marB="0" anchor="ctr"/>
                </a:tc>
                <a:extLst>
                  <a:ext uri="{0D108BD9-81ED-4DB2-BD59-A6C34878D82A}">
                    <a16:rowId xmlns:a16="http://schemas.microsoft.com/office/drawing/2014/main" val="3819920637"/>
                  </a:ext>
                </a:extLst>
              </a:tr>
            </a:tbl>
          </a:graphicData>
        </a:graphic>
      </p:graphicFrame>
      <p:sp>
        <p:nvSpPr>
          <p:cNvPr id="7" name="Content Placeholder 11"/>
          <p:cNvSpPr txBox="1">
            <a:spLocks/>
          </p:cNvSpPr>
          <p:nvPr/>
        </p:nvSpPr>
        <p:spPr>
          <a:xfrm>
            <a:off x="488952" y="1625116"/>
            <a:ext cx="3579813" cy="4707422"/>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a:solidFill>
                  <a:srgbClr val="000000"/>
                </a:solidFill>
                <a:latin typeface="lato"/>
              </a:rPr>
              <a:t>Amber Alert</a:t>
            </a:r>
          </a:p>
          <a:p>
            <a:pPr lvl="1"/>
            <a:r>
              <a:rPr lang="en-US" sz="2600">
                <a:solidFill>
                  <a:srgbClr val="000000"/>
                </a:solidFill>
                <a:latin typeface="lato"/>
              </a:rPr>
              <a:t>Has symbols denoting some kind of communications device</a:t>
            </a:r>
            <a:endParaRPr lang="en-US" sz="2600">
              <a:latin typeface="lato"/>
            </a:endParaRPr>
          </a:p>
          <a:p>
            <a:pPr lvl="1"/>
            <a:r>
              <a:rPr lang="en-US" sz="2600">
                <a:solidFill>
                  <a:srgbClr val="000000"/>
                </a:solidFill>
                <a:latin typeface="lato"/>
              </a:rPr>
              <a:t>Has volume control</a:t>
            </a:r>
            <a:endParaRPr lang="en-US" sz="2600">
              <a:latin typeface="lato"/>
            </a:endParaRPr>
          </a:p>
          <a:p>
            <a:pPr lvl="1"/>
            <a:r>
              <a:rPr lang="en-US" sz="2600">
                <a:solidFill>
                  <a:srgbClr val="000000"/>
                </a:solidFill>
                <a:latin typeface="lato"/>
              </a:rPr>
              <a:t>Looks like old phone or remote</a:t>
            </a:r>
            <a:endParaRPr lang="en-US" sz="2600">
              <a:latin typeface="lato"/>
            </a:endParaRPr>
          </a:p>
          <a:p>
            <a:r>
              <a:rPr lang="en-US" sz="2600" err="1">
                <a:solidFill>
                  <a:srgbClr val="000000"/>
                </a:solidFill>
                <a:latin typeface="lato"/>
              </a:rPr>
              <a:t>BrickHouse</a:t>
            </a:r>
            <a:endParaRPr lang="en-US" sz="2600">
              <a:solidFill>
                <a:srgbClr val="000000"/>
              </a:solidFill>
              <a:latin typeface="lato"/>
            </a:endParaRPr>
          </a:p>
          <a:p>
            <a:pPr lvl="1"/>
            <a:r>
              <a:rPr lang="en-US" sz="2600">
                <a:latin typeface="lato"/>
              </a:rPr>
              <a:t>Logos</a:t>
            </a:r>
            <a:r>
              <a:rPr lang="en-US" sz="2600">
                <a:solidFill>
                  <a:srgbClr val="000000"/>
                </a:solidFill>
                <a:latin typeface="lato"/>
              </a:rPr>
              <a:t> and symbols indicate device purpose </a:t>
            </a:r>
            <a:endParaRPr lang="en-US" sz="2600">
              <a:latin typeface="lato"/>
            </a:endParaRPr>
          </a:p>
          <a:p>
            <a:pPr lvl="1"/>
            <a:r>
              <a:rPr lang="en-US" sz="2600">
                <a:latin typeface="lato"/>
              </a:rPr>
              <a:t>Very prominent well known company logo</a:t>
            </a:r>
          </a:p>
          <a:p>
            <a:r>
              <a:rPr lang="en-US" sz="2600" err="1">
                <a:solidFill>
                  <a:srgbClr val="000000"/>
                </a:solidFill>
                <a:latin typeface="lato"/>
              </a:rPr>
              <a:t>Trackimo</a:t>
            </a:r>
            <a:endParaRPr lang="en-US" sz="2600">
              <a:solidFill>
                <a:srgbClr val="000000"/>
              </a:solidFill>
              <a:latin typeface="lato"/>
            </a:endParaRPr>
          </a:p>
          <a:p>
            <a:pPr lvl="1"/>
            <a:r>
              <a:rPr lang="en-US" sz="2600">
                <a:solidFill>
                  <a:srgbClr val="000000"/>
                </a:solidFill>
                <a:latin typeface="lato"/>
              </a:rPr>
              <a:t>Very distinctive name on the device </a:t>
            </a:r>
            <a:endParaRPr lang="en-US" sz="2600">
              <a:latin typeface="lato"/>
            </a:endParaRPr>
          </a:p>
          <a:p>
            <a:pPr lvl="1"/>
            <a:r>
              <a:rPr lang="en-US" sz="2600">
                <a:latin typeface="lato"/>
              </a:rPr>
              <a:t>Very distinctive button</a:t>
            </a:r>
          </a:p>
          <a:p>
            <a:r>
              <a:rPr lang="en-US" sz="2600" err="1">
                <a:solidFill>
                  <a:srgbClr val="000000"/>
                </a:solidFill>
                <a:latin typeface="lato"/>
              </a:rPr>
              <a:t>AngelSense</a:t>
            </a:r>
            <a:endParaRPr lang="en-US" sz="2600">
              <a:solidFill>
                <a:srgbClr val="000000"/>
              </a:solidFill>
              <a:latin typeface="lato"/>
            </a:endParaRPr>
          </a:p>
          <a:p>
            <a:pPr lvl="1"/>
            <a:r>
              <a:rPr lang="en-US" sz="2600">
                <a:solidFill>
                  <a:srgbClr val="000000"/>
                </a:solidFill>
                <a:latin typeface="lato"/>
              </a:rPr>
              <a:t>Very distinctive buttons</a:t>
            </a:r>
          </a:p>
          <a:p>
            <a:r>
              <a:rPr lang="en-US" sz="2600" err="1">
                <a:solidFill>
                  <a:srgbClr val="000000"/>
                </a:solidFill>
                <a:latin typeface="lato"/>
              </a:rPr>
              <a:t>SpyTec</a:t>
            </a:r>
            <a:endParaRPr lang="en-US" sz="2600">
              <a:solidFill>
                <a:srgbClr val="000000"/>
              </a:solidFill>
              <a:latin typeface="lato"/>
            </a:endParaRPr>
          </a:p>
          <a:p>
            <a:pPr lvl="1"/>
            <a:r>
              <a:rPr lang="en-US" sz="2600">
                <a:solidFill>
                  <a:srgbClr val="000000"/>
                </a:solidFill>
                <a:latin typeface="lato"/>
              </a:rPr>
              <a:t>Logo looks like a wireless communicator on the device  </a:t>
            </a:r>
            <a:endParaRPr lang="en-US" sz="2600">
              <a:latin typeface="lato"/>
            </a:endParaRPr>
          </a:p>
          <a:p>
            <a:pPr lvl="1"/>
            <a:r>
              <a:rPr lang="en-US" sz="2600">
                <a:latin typeface="lato"/>
              </a:rPr>
              <a:t>Very distinctive button</a:t>
            </a:r>
          </a:p>
          <a:p>
            <a:pPr lvl="1"/>
            <a:endParaRPr lang="en-US">
              <a:solidFill>
                <a:srgbClr val="000000"/>
              </a:solidFill>
              <a:latin typeface="Calibri"/>
            </a:endParaRPr>
          </a:p>
        </p:txBody>
      </p:sp>
      <p:pic>
        <p:nvPicPr>
          <p:cNvPr id="8" name="Picture 7"/>
          <p:cNvPicPr>
            <a:picLocks noChangeAspect="1"/>
          </p:cNvPicPr>
          <p:nvPr/>
        </p:nvPicPr>
        <p:blipFill>
          <a:blip r:embed="rId3"/>
          <a:stretch>
            <a:fillRect/>
          </a:stretch>
        </p:blipFill>
        <p:spPr>
          <a:xfrm>
            <a:off x="7298102" y="524882"/>
            <a:ext cx="1671335" cy="3062012"/>
          </a:xfrm>
          <a:prstGeom prst="rect">
            <a:avLst/>
          </a:prstGeom>
        </p:spPr>
      </p:pic>
      <p:pic>
        <p:nvPicPr>
          <p:cNvPr id="9" name="Picture 8"/>
          <p:cNvPicPr>
            <a:picLocks noChangeAspect="1"/>
          </p:cNvPicPr>
          <p:nvPr/>
        </p:nvPicPr>
        <p:blipFill>
          <a:blip r:embed="rId4"/>
          <a:stretch>
            <a:fillRect/>
          </a:stretch>
        </p:blipFill>
        <p:spPr>
          <a:xfrm>
            <a:off x="9441787" y="447043"/>
            <a:ext cx="1960944" cy="3218667"/>
          </a:xfrm>
          <a:prstGeom prst="rect">
            <a:avLst/>
          </a:prstGeom>
        </p:spPr>
      </p:pic>
      <p:pic>
        <p:nvPicPr>
          <p:cNvPr id="10" name="Picture 9"/>
          <p:cNvPicPr>
            <a:picLocks noChangeAspect="1"/>
          </p:cNvPicPr>
          <p:nvPr/>
        </p:nvPicPr>
        <p:blipFill>
          <a:blip r:embed="rId5"/>
          <a:stretch>
            <a:fillRect/>
          </a:stretch>
        </p:blipFill>
        <p:spPr>
          <a:xfrm>
            <a:off x="9708557" y="3752854"/>
            <a:ext cx="1816715" cy="2918617"/>
          </a:xfrm>
          <a:prstGeom prst="rect">
            <a:avLst/>
          </a:prstGeom>
        </p:spPr>
      </p:pic>
      <p:pic>
        <p:nvPicPr>
          <p:cNvPr id="4" name="Picture 3"/>
          <p:cNvPicPr>
            <a:picLocks noChangeAspect="1"/>
          </p:cNvPicPr>
          <p:nvPr/>
        </p:nvPicPr>
        <p:blipFill>
          <a:blip r:embed="rId6"/>
          <a:stretch>
            <a:fillRect/>
          </a:stretch>
        </p:blipFill>
        <p:spPr>
          <a:xfrm>
            <a:off x="4134951" y="4375586"/>
            <a:ext cx="2743200" cy="2296848"/>
          </a:xfrm>
          <a:prstGeom prst="rect">
            <a:avLst/>
          </a:prstGeom>
        </p:spPr>
      </p:pic>
      <p:pic>
        <p:nvPicPr>
          <p:cNvPr id="11" name="Picture 10"/>
          <p:cNvPicPr>
            <a:picLocks noChangeAspect="1"/>
          </p:cNvPicPr>
          <p:nvPr/>
        </p:nvPicPr>
        <p:blipFill>
          <a:blip r:embed="rId7"/>
          <a:stretch>
            <a:fillRect/>
          </a:stretch>
        </p:blipFill>
        <p:spPr>
          <a:xfrm>
            <a:off x="7298102" y="3947455"/>
            <a:ext cx="1700111" cy="2722156"/>
          </a:xfrm>
          <a:prstGeom prst="rect">
            <a:avLst/>
          </a:prstGeom>
        </p:spPr>
      </p:pic>
    </p:spTree>
    <p:extLst>
      <p:ext uri="{BB962C8B-B14F-4D97-AF65-F5344CB8AC3E}">
        <p14:creationId xmlns:p14="http://schemas.microsoft.com/office/powerpoint/2010/main" val="2240801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0"/>
            <a:ext cx="10972800" cy="1143000"/>
          </a:xfrm>
        </p:spPr>
        <p:txBody>
          <a:bodyPr/>
          <a:lstStyle/>
          <a:p>
            <a:pPr algn="ctr"/>
            <a:r>
              <a:rPr lang="en-US">
                <a:solidFill>
                  <a:schemeClr val="tx1"/>
                </a:solidFill>
                <a:latin typeface="lato"/>
              </a:rPr>
              <a:t>Aesthetic Comparison - </a:t>
            </a:r>
            <a:r>
              <a:rPr lang="en-US" err="1">
                <a:solidFill>
                  <a:schemeClr val="tx1"/>
                </a:solidFill>
                <a:latin typeface="lato"/>
              </a:rPr>
              <a:t>Snowfox</a:t>
            </a:r>
          </a:p>
        </p:txBody>
      </p:sp>
      <p:sp>
        <p:nvSpPr>
          <p:cNvPr id="12" name="Content Placeholder 11"/>
          <p:cNvSpPr>
            <a:spLocks noGrp="1"/>
          </p:cNvSpPr>
          <p:nvPr>
            <p:ph idx="1"/>
          </p:nvPr>
        </p:nvSpPr>
        <p:spPr>
          <a:xfrm>
            <a:off x="5977660" y="1700644"/>
            <a:ext cx="5390941" cy="4351338"/>
          </a:xfrm>
        </p:spPr>
        <p:txBody>
          <a:bodyPr vert="horz" lIns="91440" tIns="45720" rIns="91440" bIns="45720" rtlCol="0" anchor="t">
            <a:normAutofit/>
          </a:bodyPr>
          <a:lstStyle/>
          <a:p>
            <a:r>
              <a:rPr lang="en-US">
                <a:latin typeface="lato"/>
              </a:rPr>
              <a:t>Dimensions 1.97"x0.47"x1.97"</a:t>
            </a:r>
          </a:p>
          <a:p>
            <a:r>
              <a:rPr lang="en-US">
                <a:latin typeface="lato"/>
              </a:rPr>
              <a:t>Cord</a:t>
            </a:r>
          </a:p>
          <a:p>
            <a:r>
              <a:rPr lang="en-US">
                <a:latin typeface="lato"/>
              </a:rPr>
              <a:t>The logo tag is the antenna</a:t>
            </a:r>
          </a:p>
          <a:p>
            <a:r>
              <a:rPr lang="en-US">
                <a:latin typeface="lato"/>
              </a:rPr>
              <a:t>Looks like a toy or small ear bud case</a:t>
            </a:r>
          </a:p>
          <a:p>
            <a:r>
              <a:rPr lang="en-US">
                <a:latin typeface="lato"/>
              </a:rPr>
              <a:t>Small and inconspicuous</a:t>
            </a:r>
          </a:p>
          <a:p>
            <a:endParaRPr lang="en-US">
              <a:latin typeface="lato"/>
            </a:endParaRPr>
          </a:p>
        </p:txBody>
      </p:sp>
      <p:pic>
        <p:nvPicPr>
          <p:cNvPr id="11" name="Picture 10"/>
          <p:cNvPicPr>
            <a:picLocks noChangeAspect="1"/>
          </p:cNvPicPr>
          <p:nvPr/>
        </p:nvPicPr>
        <p:blipFill>
          <a:blip r:embed="rId3"/>
          <a:stretch>
            <a:fillRect/>
          </a:stretch>
        </p:blipFill>
        <p:spPr>
          <a:xfrm>
            <a:off x="1448368" y="1700650"/>
            <a:ext cx="3563616" cy="3765091"/>
          </a:xfrm>
          <a:prstGeom prst="rect">
            <a:avLst/>
          </a:prstGeom>
        </p:spPr>
      </p:pic>
    </p:spTree>
    <p:extLst>
      <p:ext uri="{BB962C8B-B14F-4D97-AF65-F5344CB8AC3E}">
        <p14:creationId xmlns:p14="http://schemas.microsoft.com/office/powerpoint/2010/main" val="91023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0"/>
            <a:ext cx="10972800" cy="1143000"/>
          </a:xfrm>
        </p:spPr>
        <p:txBody>
          <a:bodyPr>
            <a:normAutofit fontScale="90000"/>
          </a:bodyPr>
          <a:lstStyle/>
          <a:p>
            <a:pPr algn="ctr"/>
            <a:r>
              <a:rPr lang="en-US">
                <a:solidFill>
                  <a:schemeClr val="tx1"/>
                </a:solidFill>
                <a:latin typeface="lato"/>
              </a:rPr>
              <a:t>Why Not Other GPS Tracker Categories?</a:t>
            </a:r>
          </a:p>
        </p:txBody>
      </p:sp>
      <p:sp>
        <p:nvSpPr>
          <p:cNvPr id="3" name="Content Placeholder 2"/>
          <p:cNvSpPr>
            <a:spLocks noGrp="1"/>
          </p:cNvSpPr>
          <p:nvPr>
            <p:ph idx="1"/>
          </p:nvPr>
        </p:nvSpPr>
        <p:spPr>
          <a:xfrm>
            <a:off x="1809574" y="4400550"/>
            <a:ext cx="2995612" cy="2156846"/>
          </a:xfrm>
        </p:spPr>
        <p:txBody>
          <a:bodyPr vert="horz" lIns="91440" tIns="45720" rIns="91440" bIns="45720" rtlCol="0" anchor="t">
            <a:normAutofit/>
          </a:bodyPr>
          <a:lstStyle/>
          <a:p>
            <a:r>
              <a:rPr lang="en-US">
                <a:latin typeface="lato"/>
              </a:rPr>
              <a:t>Basic tracking tag</a:t>
            </a:r>
          </a:p>
          <a:p>
            <a:pPr lvl="1"/>
            <a:r>
              <a:rPr lang="en-US">
                <a:latin typeface="lato"/>
              </a:rPr>
              <a:t>No other features outside of GPS tracking</a:t>
            </a:r>
          </a:p>
          <a:p>
            <a:pPr lvl="1"/>
            <a:endParaRPr lang="en-US"/>
          </a:p>
        </p:txBody>
      </p:sp>
      <p:pic>
        <p:nvPicPr>
          <p:cNvPr id="5" name="Picture 4"/>
          <p:cNvPicPr>
            <a:picLocks noChangeAspect="1"/>
          </p:cNvPicPr>
          <p:nvPr/>
        </p:nvPicPr>
        <p:blipFill>
          <a:blip r:embed="rId3"/>
          <a:stretch>
            <a:fillRect/>
          </a:stretch>
        </p:blipFill>
        <p:spPr>
          <a:xfrm>
            <a:off x="2339117" y="1835687"/>
            <a:ext cx="2176361" cy="2166655"/>
          </a:xfrm>
          <a:prstGeom prst="rect">
            <a:avLst/>
          </a:prstGeom>
        </p:spPr>
      </p:pic>
      <p:pic>
        <p:nvPicPr>
          <p:cNvPr id="4" name="Picture 3"/>
          <p:cNvPicPr>
            <a:picLocks noChangeAspect="1"/>
          </p:cNvPicPr>
          <p:nvPr/>
        </p:nvPicPr>
        <p:blipFill>
          <a:blip r:embed="rId4"/>
          <a:stretch>
            <a:fillRect/>
          </a:stretch>
        </p:blipFill>
        <p:spPr>
          <a:xfrm>
            <a:off x="6743048" y="1608906"/>
            <a:ext cx="1888409" cy="2387348"/>
          </a:xfrm>
          <a:prstGeom prst="rect">
            <a:avLst/>
          </a:prstGeom>
        </p:spPr>
      </p:pic>
      <p:sp>
        <p:nvSpPr>
          <p:cNvPr id="6" name="Content Placeholder 2"/>
          <p:cNvSpPr txBox="1">
            <a:spLocks/>
          </p:cNvSpPr>
          <p:nvPr/>
        </p:nvSpPr>
        <p:spPr>
          <a:xfrm>
            <a:off x="6562111" y="4491604"/>
            <a:ext cx="2995612" cy="23663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latin typeface="lato"/>
              </a:rPr>
              <a:t>Tinitell</a:t>
            </a:r>
            <a:endParaRPr lang="en-US">
              <a:latin typeface="lato"/>
            </a:endParaRPr>
          </a:p>
          <a:p>
            <a:pPr lvl="1"/>
            <a:r>
              <a:rPr lang="en-US">
                <a:latin typeface="lato"/>
              </a:rPr>
              <a:t>Looks and acts like a smart watch</a:t>
            </a:r>
          </a:p>
          <a:p>
            <a:pPr lvl="1"/>
            <a:endParaRPr lang="en-US"/>
          </a:p>
        </p:txBody>
      </p:sp>
    </p:spTree>
    <p:extLst>
      <p:ext uri="{BB962C8B-B14F-4D97-AF65-F5344CB8AC3E}">
        <p14:creationId xmlns:p14="http://schemas.microsoft.com/office/powerpoint/2010/main" val="2059095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151638"/>
            <a:ext cx="10972800" cy="1143000"/>
          </a:xfrm>
        </p:spPr>
        <p:txBody>
          <a:bodyPr/>
          <a:lstStyle/>
          <a:p>
            <a:pPr algn="ctr"/>
            <a:r>
              <a:rPr lang="en-US" err="1">
                <a:solidFill>
                  <a:schemeClr val="tx1"/>
                </a:solidFill>
                <a:latin typeface="lato"/>
              </a:rPr>
              <a:t>SnowFox</a:t>
            </a:r>
            <a:r>
              <a:rPr lang="en-US">
                <a:solidFill>
                  <a:schemeClr val="tx1"/>
                </a:solidFill>
                <a:latin typeface="lato"/>
              </a:rPr>
              <a:t> Vs. Cell Phone Comparison</a:t>
            </a:r>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a:latin typeface="lato"/>
              </a:rPr>
              <a:t>Cell phones typically cost several hundred dollars for the phone itself on top of a monthly fee</a:t>
            </a:r>
          </a:p>
          <a:p>
            <a:pPr lvl="1"/>
            <a:r>
              <a:rPr lang="en-US">
                <a:latin typeface="lato"/>
              </a:rPr>
              <a:t>Break the phone, will cost hundreds again to replace </a:t>
            </a:r>
            <a:r>
              <a:rPr lang="en-US" err="1">
                <a:latin typeface="lato"/>
              </a:rPr>
              <a:t>vs</a:t>
            </a:r>
            <a:r>
              <a:rPr lang="en-US">
                <a:latin typeface="lato"/>
              </a:rPr>
              <a:t> the low cost to replace a Snowfox</a:t>
            </a:r>
          </a:p>
          <a:p>
            <a:pPr lvl="1"/>
            <a:r>
              <a:rPr lang="en-US">
                <a:latin typeface="lato"/>
              </a:rPr>
              <a:t>Even low end phones that have GPS tracking still cost more than most consumer grade GPS trackers</a:t>
            </a:r>
          </a:p>
          <a:p>
            <a:r>
              <a:rPr lang="en-US">
                <a:latin typeface="lato"/>
              </a:rPr>
              <a:t>The dimensions of the device is 2"x2" which is much smaller and lighter than a smartphone</a:t>
            </a:r>
          </a:p>
          <a:p>
            <a:pPr lvl="1"/>
            <a:r>
              <a:rPr lang="en-US">
                <a:latin typeface="lato"/>
              </a:rPr>
              <a:t>Less known from instant glance from kidnapper</a:t>
            </a:r>
          </a:p>
          <a:p>
            <a:r>
              <a:rPr lang="en-US">
                <a:latin typeface="lato"/>
              </a:rPr>
              <a:t>The battery of Snowfox tracker phone lasts a week compared to the smartphones battery which last for maximum 2 days</a:t>
            </a:r>
          </a:p>
        </p:txBody>
      </p:sp>
    </p:spTree>
    <p:extLst>
      <p:ext uri="{BB962C8B-B14F-4D97-AF65-F5344CB8AC3E}">
        <p14:creationId xmlns:p14="http://schemas.microsoft.com/office/powerpoint/2010/main" val="2336359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7025"/>
          <a:stretch/>
        </p:blipFill>
        <p:spPr>
          <a:xfrm>
            <a:off x="9525" y="47625"/>
            <a:ext cx="12191980" cy="6857990"/>
          </a:xfrm>
          <a:prstGeom prst="rect">
            <a:avLst/>
          </a:prstGeom>
        </p:spPr>
      </p:pic>
      <p:sp>
        <p:nvSpPr>
          <p:cNvPr id="4" name="Rectangle 3"/>
          <p:cNvSpPr/>
          <p:nvPr/>
        </p:nvSpPr>
        <p:spPr>
          <a:xfrm>
            <a:off x="390525" y="639763"/>
            <a:ext cx="4185744" cy="4273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029" y="593726"/>
            <a:ext cx="3759240" cy="903287"/>
          </a:xfrm>
        </p:spPr>
        <p:txBody>
          <a:bodyPr>
            <a:normAutofit/>
          </a:bodyPr>
          <a:lstStyle/>
          <a:p>
            <a:r>
              <a:rPr lang="en-US" sz="3200">
                <a:solidFill>
                  <a:schemeClr val="tx1"/>
                </a:solidFill>
                <a:latin typeface="lato"/>
              </a:rPr>
              <a:t>Introduction</a:t>
            </a:r>
            <a:endParaRPr lang="en-US" sz="4000">
              <a:latin typeface="lato"/>
            </a:endParaRPr>
          </a:p>
        </p:txBody>
      </p:sp>
      <p:sp>
        <p:nvSpPr>
          <p:cNvPr id="3" name="Content Placeholder 2"/>
          <p:cNvSpPr>
            <a:spLocks noGrp="1"/>
          </p:cNvSpPr>
          <p:nvPr>
            <p:ph idx="1"/>
          </p:nvPr>
        </p:nvSpPr>
        <p:spPr>
          <a:xfrm>
            <a:off x="600983" y="1719580"/>
            <a:ext cx="3818617" cy="2966720"/>
          </a:xfrm>
        </p:spPr>
        <p:txBody>
          <a:bodyPr vert="horz" lIns="91440" tIns="45720" rIns="91440" bIns="45720" rtlCol="0" anchor="t">
            <a:normAutofit/>
          </a:bodyPr>
          <a:lstStyle/>
          <a:p>
            <a:r>
              <a:rPr lang="en-US" sz="2000">
                <a:latin typeface="lato"/>
                <a:cs typeface="Times New Roman" pitchFamily="18" charset="0"/>
              </a:rPr>
              <a:t>According to the National Center for Missing and Exploited Children (citing U.S. Department of Justice reports), nearly </a:t>
            </a:r>
            <a:r>
              <a:rPr lang="en-US" sz="2000" b="1">
                <a:latin typeface="lato"/>
                <a:cs typeface="Times New Roman" pitchFamily="18" charset="0"/>
              </a:rPr>
              <a:t>800,000 children</a:t>
            </a:r>
            <a:r>
              <a:rPr lang="en-US" sz="2000">
                <a:latin typeface="lato"/>
                <a:cs typeface="Times New Roman" pitchFamily="18" charset="0"/>
              </a:rPr>
              <a:t> are reported missing each year. That's more than </a:t>
            </a:r>
            <a:r>
              <a:rPr lang="en-US" sz="2000" b="1">
                <a:latin typeface="lato"/>
                <a:cs typeface="Times New Roman" pitchFamily="18" charset="0"/>
              </a:rPr>
              <a:t>2,000</a:t>
            </a:r>
            <a:r>
              <a:rPr lang="en-US" sz="2000">
                <a:latin typeface="lato"/>
                <a:cs typeface="Times New Roman" pitchFamily="18" charset="0"/>
              </a:rPr>
              <a:t> a day</a:t>
            </a:r>
            <a:r>
              <a:rPr lang="en-US" sz="2000">
                <a:latin typeface="lato"/>
              </a:rPr>
              <a:t>.</a:t>
            </a:r>
          </a:p>
          <a:p>
            <a:endParaRPr lang="en-US" sz="1800"/>
          </a:p>
          <a:p>
            <a:endParaRPr lang="en-US" sz="1800"/>
          </a:p>
          <a:p>
            <a:endParaRPr lang="en-US" sz="1800"/>
          </a:p>
        </p:txBody>
      </p:sp>
    </p:spTree>
    <p:extLst>
      <p:ext uri="{BB962C8B-B14F-4D97-AF65-F5344CB8AC3E}">
        <p14:creationId xmlns:p14="http://schemas.microsoft.com/office/powerpoint/2010/main" val="3361121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930" y="0"/>
            <a:ext cx="6115050" cy="1143000"/>
          </a:xfrm>
        </p:spPr>
        <p:txBody>
          <a:bodyPr>
            <a:normAutofit/>
          </a:bodyPr>
          <a:lstStyle/>
          <a:p>
            <a:pPr algn="ctr"/>
            <a:r>
              <a:rPr lang="en-US">
                <a:solidFill>
                  <a:schemeClr val="tx1"/>
                </a:solidFill>
                <a:latin typeface="Calibri"/>
              </a:rPr>
              <a:t>Perceptual Map</a:t>
            </a:r>
          </a:p>
        </p:txBody>
      </p:sp>
      <p:sp>
        <p:nvSpPr>
          <p:cNvPr id="3" name="Content Placeholder 2"/>
          <p:cNvSpPr>
            <a:spLocks noGrp="1"/>
          </p:cNvSpPr>
          <p:nvPr>
            <p:ph idx="1"/>
          </p:nvPr>
        </p:nvSpPr>
        <p:spPr>
          <a:xfrm>
            <a:off x="476377" y="1506077"/>
            <a:ext cx="3797807" cy="4351338"/>
          </a:xfrm>
        </p:spPr>
        <p:txBody>
          <a:bodyPr vert="horz" lIns="91440" tIns="45720" rIns="91440" bIns="45720" rtlCol="0" anchor="t">
            <a:normAutofit/>
          </a:bodyPr>
          <a:lstStyle/>
          <a:p>
            <a:endParaRPr lang="en-US" sz="2000">
              <a:latin typeface="lato"/>
            </a:endParaRPr>
          </a:p>
          <a:p>
            <a:pPr marL="0" indent="0">
              <a:buNone/>
            </a:pPr>
            <a:r>
              <a:rPr lang="en-US" sz="2000">
                <a:latin typeface="lato"/>
              </a:rPr>
              <a:t>Our target market is comprised of different segments with following common characteristics: </a:t>
            </a:r>
          </a:p>
          <a:p>
            <a:pPr marL="0" indent="0">
              <a:buNone/>
            </a:pPr>
            <a:endParaRPr lang="en-US" sz="2000">
              <a:latin typeface="lato"/>
            </a:endParaRPr>
          </a:p>
          <a:p>
            <a:r>
              <a:rPr lang="en-US" sz="2000">
                <a:latin typeface="lato"/>
              </a:rPr>
              <a:t>Concern for safety of their loved ones</a:t>
            </a:r>
          </a:p>
          <a:p>
            <a:r>
              <a:rPr lang="en-US" sz="2000">
                <a:latin typeface="lato"/>
              </a:rPr>
              <a:t>Looking for affordable yet feature rich GPS tracker </a:t>
            </a:r>
          </a:p>
          <a:p>
            <a:pPr marL="0" indent="0">
              <a:buNone/>
            </a:pPr>
            <a:r>
              <a:rPr lang="en-US" sz="2000">
                <a:latin typeface="lato"/>
              </a:rPr>
              <a:t>    </a:t>
            </a:r>
          </a:p>
          <a:p>
            <a:pPr marL="0" indent="0">
              <a:buNone/>
            </a:pPr>
            <a:endParaRPr lang="en-US" sz="2000">
              <a:latin typeface="Calibri"/>
            </a:endParaRPr>
          </a:p>
          <a:p>
            <a:pPr marL="0" indent="0">
              <a:buNone/>
            </a:pPr>
            <a:endParaRPr lang="en-US" sz="2000">
              <a:latin typeface="Calibri"/>
            </a:endParaRPr>
          </a:p>
          <a:p>
            <a:endParaRPr lang="en-US" sz="2000">
              <a:latin typeface="Calibri"/>
            </a:endParaRPr>
          </a:p>
        </p:txBody>
      </p:sp>
      <p:pic>
        <p:nvPicPr>
          <p:cNvPr id="1027" name="Picture 3" descr="C:\Users\Santosh\Pictures\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333" y="1506077"/>
            <a:ext cx="7264903" cy="515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246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a:t>               </a:t>
            </a:r>
          </a:p>
          <a:p>
            <a:pPr marL="0" indent="0">
              <a:buNone/>
            </a:pPr>
            <a:r>
              <a:rPr lang="en-US"/>
              <a:t>              </a:t>
            </a:r>
          </a:p>
          <a:p>
            <a:pPr marL="0" indent="0">
              <a:buNone/>
            </a:pPr>
            <a:r>
              <a:rPr lang="en-US"/>
              <a:t>   </a:t>
            </a: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799" y="228602"/>
            <a:ext cx="8520684" cy="6390513"/>
          </a:xfrm>
          <a:prstGeom prst="rect">
            <a:avLst/>
          </a:prstGeom>
        </p:spPr>
      </p:pic>
    </p:spTree>
    <p:extLst>
      <p:ext uri="{BB962C8B-B14F-4D97-AF65-F5344CB8AC3E}">
        <p14:creationId xmlns:p14="http://schemas.microsoft.com/office/powerpoint/2010/main" val="3281602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1087" r="14359" b="-2"/>
          <a:stretch/>
        </p:blipFill>
        <p:spPr>
          <a:xfrm>
            <a:off x="466884" y="1362075"/>
            <a:ext cx="6918960" cy="4767262"/>
          </a:xfrm>
          <a:prstGeom prst="rect">
            <a:avLst/>
          </a:prstGeom>
        </p:spPr>
      </p:pic>
      <p:sp>
        <p:nvSpPr>
          <p:cNvPr id="2" name="Title 1"/>
          <p:cNvSpPr>
            <a:spLocks noGrp="1"/>
          </p:cNvSpPr>
          <p:nvPr>
            <p:ph type="title"/>
          </p:nvPr>
        </p:nvSpPr>
        <p:spPr>
          <a:xfrm>
            <a:off x="276319" y="238125"/>
            <a:ext cx="10972800" cy="742188"/>
          </a:xfrm>
        </p:spPr>
        <p:txBody>
          <a:bodyPr>
            <a:noAutofit/>
          </a:bodyPr>
          <a:lstStyle/>
          <a:p>
            <a:pPr algn="ctr"/>
            <a:r>
              <a:rPr lang="en-US" sz="3200">
                <a:solidFill>
                  <a:schemeClr val="tx1"/>
                </a:solidFill>
                <a:latin typeface="lato"/>
              </a:rPr>
              <a:t>Market Segmentation – Consumer Profiles</a:t>
            </a:r>
            <a:endParaRPr lang="en-US" sz="4500">
              <a:solidFill>
                <a:schemeClr val="tx1"/>
              </a:solidFill>
              <a:latin typeface="lato"/>
            </a:endParaRPr>
          </a:p>
        </p:txBody>
      </p:sp>
      <p:sp>
        <p:nvSpPr>
          <p:cNvPr id="3" name="Content Placeholder 2"/>
          <p:cNvSpPr>
            <a:spLocks noGrp="1"/>
          </p:cNvSpPr>
          <p:nvPr>
            <p:ph idx="1"/>
          </p:nvPr>
        </p:nvSpPr>
        <p:spPr>
          <a:xfrm>
            <a:off x="7552944" y="1825625"/>
            <a:ext cx="3800856" cy="4351338"/>
          </a:xfrm>
        </p:spPr>
        <p:txBody>
          <a:bodyPr vert="horz" lIns="91440" tIns="45720" rIns="91440" bIns="45720" rtlCol="0">
            <a:normAutofit/>
          </a:bodyPr>
          <a:lstStyle/>
          <a:p>
            <a:r>
              <a:rPr lang="en-IN" sz="2000" b="1">
                <a:latin typeface="lato"/>
              </a:rPr>
              <a:t>Parent/Guardian to child Consumers</a:t>
            </a:r>
            <a:r>
              <a:rPr lang="en-IN" sz="2000">
                <a:latin typeface="lato"/>
              </a:rPr>
              <a:t>: With over 875,000 children reported missing in the United States in just the last year, this low-cost device will help families concerned about the whereabouts of their children, by enabling them to keep tabs on their loved ones' locations at any given time.</a:t>
            </a:r>
          </a:p>
        </p:txBody>
      </p:sp>
    </p:spTree>
    <p:extLst>
      <p:ext uri="{BB962C8B-B14F-4D97-AF65-F5344CB8AC3E}">
        <p14:creationId xmlns:p14="http://schemas.microsoft.com/office/powerpoint/2010/main" val="2705883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133350"/>
            <a:ext cx="10515600" cy="656360"/>
          </a:xfrm>
        </p:spPr>
        <p:txBody>
          <a:bodyPr>
            <a:normAutofit/>
          </a:bodyPr>
          <a:lstStyle/>
          <a:p>
            <a:pPr algn="ctr"/>
            <a:r>
              <a:rPr lang="en-US" sz="3200">
                <a:solidFill>
                  <a:schemeClr val="tx1"/>
                </a:solidFill>
                <a:latin typeface="lato"/>
              </a:rPr>
              <a:t>Market Segmentation – Consumer Profile</a:t>
            </a:r>
          </a:p>
        </p:txBody>
      </p:sp>
      <p:sp>
        <p:nvSpPr>
          <p:cNvPr id="3" name="Content Placeholder 2"/>
          <p:cNvSpPr>
            <a:spLocks noGrp="1"/>
          </p:cNvSpPr>
          <p:nvPr>
            <p:ph idx="1"/>
          </p:nvPr>
        </p:nvSpPr>
        <p:spPr>
          <a:xfrm>
            <a:off x="581892" y="1440873"/>
            <a:ext cx="10771909" cy="4736090"/>
          </a:xfrm>
        </p:spPr>
        <p:txBody>
          <a:bodyPr vert="horz" lIns="91440" tIns="45720" rIns="91440" bIns="45720" rtlCol="0" anchor="t">
            <a:normAutofit/>
          </a:bodyPr>
          <a:lstStyle/>
          <a:p>
            <a:pPr marL="0" indent="0">
              <a:buNone/>
            </a:pPr>
            <a:r>
              <a:rPr lang="en-US">
                <a:latin typeface="lato"/>
              </a:rPr>
              <a:t>Children with special needs</a:t>
            </a:r>
            <a:r>
              <a:rPr lang="en-US"/>
              <a:t> </a:t>
            </a:r>
            <a:endParaRPr lang="en-US">
              <a:solidFill>
                <a:srgbClr val="000000"/>
              </a:solidFill>
              <a:latin typeface="Calibri"/>
            </a:endParaRPr>
          </a:p>
          <a:p>
            <a:pPr marL="0" indent="0">
              <a:buNone/>
            </a:pPr>
            <a:r>
              <a:rPr lang="en-US">
                <a:solidFill>
                  <a:srgbClr val="000000"/>
                </a:solidFill>
                <a:latin typeface="Calibri"/>
              </a:rPr>
              <a:t> </a:t>
            </a:r>
          </a:p>
        </p:txBody>
      </p:sp>
      <p:graphicFrame>
        <p:nvGraphicFramePr>
          <p:cNvPr id="4" name="Chart 3"/>
          <p:cNvGraphicFramePr/>
          <p:nvPr>
            <p:extLst>
              <p:ext uri="{D42A27DB-BD31-4B8C-83A1-F6EECF244321}">
                <p14:modId xmlns:p14="http://schemas.microsoft.com/office/powerpoint/2010/main" val="517442787"/>
              </p:ext>
            </p:extLst>
          </p:nvPr>
        </p:nvGraphicFramePr>
        <p:xfrm>
          <a:off x="665017" y="1953491"/>
          <a:ext cx="10515600" cy="4059382"/>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2479964" y="6234554"/>
            <a:ext cx="7689272" cy="369332"/>
          </a:xfrm>
          <a:prstGeom prst="rect">
            <a:avLst/>
          </a:prstGeom>
          <a:noFill/>
        </p:spPr>
        <p:txBody>
          <a:bodyPr wrap="square" rtlCol="0" anchor="t">
            <a:spAutoFit/>
          </a:bodyPr>
          <a:lstStyle/>
          <a:p>
            <a:r>
              <a:rPr lang="en-IN"/>
              <a:t>Total children with special needs : 6.3 million In the United States</a:t>
            </a:r>
          </a:p>
        </p:txBody>
      </p:sp>
    </p:spTree>
    <p:extLst>
      <p:ext uri="{BB962C8B-B14F-4D97-AF65-F5344CB8AC3E}">
        <p14:creationId xmlns:p14="http://schemas.microsoft.com/office/powerpoint/2010/main" val="2489946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br>
            <a:r>
              <a:rPr lang="en-US"/>
              <a:t>	</a:t>
            </a:r>
          </a:p>
        </p:txBody>
      </p:sp>
      <p:sp>
        <p:nvSpPr>
          <p:cNvPr id="5" name="Text Placeholder 4"/>
          <p:cNvSpPr>
            <a:spLocks noGrp="1"/>
          </p:cNvSpPr>
          <p:nvPr>
            <p:ph sz="half" idx="1"/>
          </p:nvPr>
        </p:nvSpPr>
        <p:spPr>
          <a:xfrm>
            <a:off x="455749" y="4676775"/>
            <a:ext cx="5644589" cy="2217738"/>
          </a:xfrm>
        </p:spPr>
        <p:txBody>
          <a:bodyPr vert="horz" lIns="91440" tIns="45720" rIns="91440" bIns="45720" rtlCol="0" anchor="t">
            <a:normAutofit/>
          </a:bodyPr>
          <a:lstStyle/>
          <a:p>
            <a:pPr marL="285750" indent="-285750">
              <a:buFont typeface="Wingdings" pitchFamily="2" charset="2"/>
              <a:buChar char="§"/>
            </a:pPr>
            <a:r>
              <a:rPr lang="en-IN" sz="1800">
                <a:latin typeface="Times New Roman"/>
                <a:cs typeface="Times New Roman"/>
              </a:rPr>
              <a:t>The states with the highest number of child population are: California, Texas, Florida, New York, Illinois, Pennsylvania, Ohio, Georgia. </a:t>
            </a:r>
          </a:p>
          <a:p>
            <a:pPr marL="285750" indent="-285750">
              <a:buFont typeface="Wingdings" pitchFamily="2" charset="2"/>
              <a:buChar char="§"/>
            </a:pPr>
            <a:r>
              <a:rPr lang="en-IN" sz="1800">
                <a:latin typeface="Times New Roman"/>
                <a:cs typeface="Times New Roman"/>
              </a:rPr>
              <a:t>These constitutes almost 50% of the children in  the United states.</a:t>
            </a:r>
          </a:p>
          <a:p>
            <a:pPr marL="285750" indent="-285750">
              <a:buFont typeface="Wingdings" pitchFamily="2" charset="2"/>
              <a:buChar char="§"/>
            </a:pPr>
            <a:r>
              <a:rPr lang="en-IN" sz="1800">
                <a:latin typeface="Times New Roman"/>
                <a:cs typeface="Times New Roman"/>
              </a:rPr>
              <a:t>The Snowfox has potential in the states</a:t>
            </a:r>
            <a:r>
              <a:rPr lang="en-IN" sz="2000">
                <a:latin typeface="Times New Roman"/>
                <a:cs typeface="Times New Roman"/>
              </a:rPr>
              <a:t> </a:t>
            </a:r>
          </a:p>
          <a:p>
            <a:pPr marL="285750" indent="-285750">
              <a:buFont typeface="Wingdings" pitchFamily="2" charset="2"/>
              <a:buChar char="§"/>
            </a:pPr>
            <a:endParaRPr lang="en-IN"/>
          </a:p>
          <a:p>
            <a:endParaRPr lang="en-IN"/>
          </a:p>
        </p:txBody>
      </p:sp>
      <p:sp>
        <p:nvSpPr>
          <p:cNvPr id="48" name="Rectangle 47"/>
          <p:cNvSpPr/>
          <p:nvPr/>
        </p:nvSpPr>
        <p:spPr>
          <a:xfrm>
            <a:off x="323960" y="-4316"/>
            <a:ext cx="5537063" cy="709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 </a:t>
            </a:r>
            <a:r>
              <a:rPr lang="en-US" sz="4400">
                <a:solidFill>
                  <a:schemeClr val="tx1"/>
                </a:solidFill>
                <a:latin typeface="lato"/>
              </a:rPr>
              <a:t>Geographic</a:t>
            </a:r>
          </a:p>
        </p:txBody>
      </p:sp>
      <p:graphicFrame>
        <p:nvGraphicFramePr>
          <p:cNvPr id="53" name="Chart 52"/>
          <p:cNvGraphicFramePr/>
          <p:nvPr>
            <p:extLst>
              <p:ext uri="{D42A27DB-BD31-4B8C-83A1-F6EECF244321}">
                <p14:modId xmlns:p14="http://schemas.microsoft.com/office/powerpoint/2010/main" val="94207507"/>
              </p:ext>
            </p:extLst>
          </p:nvPr>
        </p:nvGraphicFramePr>
        <p:xfrm>
          <a:off x="6584011" y="750693"/>
          <a:ext cx="5442284" cy="37909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p:nvPr>
            <p:extLst>
              <p:ext uri="{D42A27DB-BD31-4B8C-83A1-F6EECF244321}">
                <p14:modId xmlns:p14="http://schemas.microsoft.com/office/powerpoint/2010/main" val="1005575386"/>
              </p:ext>
            </p:extLst>
          </p:nvPr>
        </p:nvGraphicFramePr>
        <p:xfrm>
          <a:off x="209621" y="704088"/>
          <a:ext cx="5924550" cy="388620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a:off x="6374390" y="0"/>
            <a:ext cx="5593209" cy="709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lato"/>
              </a:rPr>
              <a:t> </a:t>
            </a:r>
            <a:r>
              <a:rPr lang="en-US" sz="4400">
                <a:solidFill>
                  <a:schemeClr val="tx1"/>
                </a:solidFill>
                <a:latin typeface="lato"/>
              </a:rPr>
              <a:t>Demographic</a:t>
            </a:r>
          </a:p>
        </p:txBody>
      </p:sp>
      <p:sp>
        <p:nvSpPr>
          <p:cNvPr id="13" name="Text Placeholder 4"/>
          <p:cNvSpPr txBox="1">
            <a:spLocks/>
          </p:cNvSpPr>
          <p:nvPr/>
        </p:nvSpPr>
        <p:spPr>
          <a:xfrm>
            <a:off x="6558483" y="4752975"/>
            <a:ext cx="5029200" cy="1816768"/>
          </a:xfrm>
          <a:prstGeom prst="rect">
            <a:avLst/>
          </a:prstGeom>
        </p:spPr>
        <p:txBody>
          <a:bodyPr vert="horz" lIns="91440" tIns="45720" rIns="91440" bIns="45720" rtlCol="0" anchor="t">
            <a:normAutofit/>
          </a:bodyPr>
          <a:lstStyle>
            <a:lvl1pPr marL="0" indent="0" algn="l" defTabSz="914400" rtl="0" eaLnBrk="1" latinLnBrk="0" hangingPunct="1">
              <a:spcBef>
                <a:spcPts val="800"/>
              </a:spcBef>
              <a:buFont typeface="Arial" pitchFamily="34" charset="0"/>
              <a:buNone/>
              <a:defRPr sz="1400" b="1" kern="1200">
                <a:solidFill>
                  <a:schemeClr val="tx2"/>
                </a:solidFill>
                <a:latin typeface="+mn-lt"/>
                <a:ea typeface="+mn-ea"/>
                <a:cs typeface="+mn-cs"/>
              </a:defRPr>
            </a:lvl1pPr>
            <a:lvl2pPr marL="457200" indent="0" algn="l" defTabSz="914400" rtl="0" eaLnBrk="1" latinLnBrk="0" hangingPunct="1">
              <a:spcBef>
                <a:spcPts val="300"/>
              </a:spcBef>
              <a:buClr>
                <a:schemeClr val="accent2"/>
              </a:buClr>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spcBef>
                <a:spcPts val="300"/>
              </a:spcBef>
              <a:buClr>
                <a:schemeClr val="accent2"/>
              </a:buClr>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spcBef>
                <a:spcPts val="300"/>
              </a:spcBef>
              <a:buClr>
                <a:schemeClr val="accent2"/>
              </a:buClr>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spcBef>
                <a:spcPts val="300"/>
              </a:spcBef>
              <a:buClr>
                <a:schemeClr val="accent2"/>
              </a:buClr>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spcBef>
                <a:spcPts val="300"/>
              </a:spcBef>
              <a:buClr>
                <a:schemeClr val="accent2"/>
              </a:buClr>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spcBef>
                <a:spcPts val="300"/>
              </a:spcBef>
              <a:buClr>
                <a:schemeClr val="accent2"/>
              </a:buClr>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spcBef>
                <a:spcPts val="300"/>
              </a:spcBef>
              <a:buClr>
                <a:schemeClr val="accent2"/>
              </a:buClr>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spcBef>
                <a:spcPts val="300"/>
              </a:spcBef>
              <a:buClr>
                <a:schemeClr val="accent2"/>
              </a:buClr>
              <a:buFont typeface="Wingdings" pitchFamily="2" charset="2"/>
              <a:buNone/>
              <a:defRPr sz="900" kern="1200">
                <a:solidFill>
                  <a:schemeClr val="tx1"/>
                </a:solidFill>
                <a:latin typeface="+mn-lt"/>
                <a:ea typeface="+mn-ea"/>
                <a:cs typeface="+mn-cs"/>
              </a:defRPr>
            </a:lvl9pPr>
          </a:lstStyle>
          <a:p>
            <a:pPr marL="285750" indent="-285750">
              <a:buFont typeface="Arial" pitchFamily="34" charset="0"/>
              <a:buChar char="•"/>
            </a:pPr>
            <a:r>
              <a:rPr lang="en-IN" sz="1800" b="0">
                <a:solidFill>
                  <a:srgbClr val="000000"/>
                </a:solidFill>
                <a:latin typeface="Times New Roman"/>
                <a:cs typeface="Times New Roman"/>
              </a:rPr>
              <a:t>Children between the age of  5 to 10 constitute primary users accounting for 16% of the total US population</a:t>
            </a:r>
          </a:p>
          <a:p>
            <a:pPr marL="285750" indent="-285750">
              <a:buFont typeface="Arial" pitchFamily="34" charset="0"/>
              <a:buChar char="•"/>
            </a:pPr>
            <a:endParaRPr lang="en-IN" sz="1600" b="0">
              <a:solidFill>
                <a:srgbClr val="000000"/>
              </a:solidFill>
            </a:endParaRPr>
          </a:p>
          <a:p>
            <a:pPr marL="285750" indent="-285750">
              <a:buFont typeface="Arial" pitchFamily="34" charset="0"/>
              <a:buChar char="•"/>
            </a:pPr>
            <a:endParaRPr lang="en-IN" sz="1600" b="0">
              <a:solidFill>
                <a:srgbClr val="000000"/>
              </a:solidFill>
            </a:endParaRPr>
          </a:p>
          <a:p>
            <a:endParaRPr lang="en-IN">
              <a:solidFill>
                <a:srgbClr val="000000"/>
              </a:solidFill>
            </a:endParaRPr>
          </a:p>
        </p:txBody>
      </p:sp>
    </p:spTree>
    <p:extLst>
      <p:ext uri="{BB962C8B-B14F-4D97-AF65-F5344CB8AC3E}">
        <p14:creationId xmlns:p14="http://schemas.microsoft.com/office/powerpoint/2010/main" val="1499176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073" y="114300"/>
            <a:ext cx="10515600" cy="797580"/>
          </a:xfrm>
        </p:spPr>
        <p:txBody>
          <a:bodyPr>
            <a:normAutofit fontScale="90000"/>
          </a:bodyPr>
          <a:lstStyle/>
          <a:p>
            <a:pPr algn="ctr"/>
            <a:r>
              <a:rPr lang="en-IN">
                <a:solidFill>
                  <a:schemeClr val="tx1"/>
                </a:solidFill>
                <a:latin typeface="lato"/>
              </a:rPr>
              <a:t>Targeting Customers</a:t>
            </a:r>
          </a:p>
        </p:txBody>
      </p:sp>
      <p:sp>
        <p:nvSpPr>
          <p:cNvPr id="5" name="TextBox 4"/>
          <p:cNvSpPr txBox="1"/>
          <p:nvPr/>
        </p:nvSpPr>
        <p:spPr>
          <a:xfrm>
            <a:off x="152401" y="2009776"/>
            <a:ext cx="3086100" cy="3785652"/>
          </a:xfrm>
          <a:prstGeom prst="rect">
            <a:avLst/>
          </a:prstGeom>
          <a:noFill/>
        </p:spPr>
        <p:txBody>
          <a:bodyPr wrap="square" rtlCol="0" anchor="t">
            <a:spAutoFit/>
          </a:bodyPr>
          <a:lstStyle/>
          <a:p>
            <a:r>
              <a:rPr lang="en-IN" sz="2400">
                <a:latin typeface="lato"/>
              </a:rPr>
              <a:t>The targeting of customers can be done based on the state having the highest number of  child kidnappings in the USA.</a:t>
            </a:r>
          </a:p>
          <a:p>
            <a:endParaRPr lang="en-IN"/>
          </a:p>
          <a:p>
            <a:endParaRPr lang="en-IN"/>
          </a:p>
          <a:p>
            <a:endParaRPr lang="en-IN"/>
          </a:p>
          <a:p>
            <a:endParaRPr lang="en-IN"/>
          </a:p>
        </p:txBody>
      </p:sp>
      <p:pic>
        <p:nvPicPr>
          <p:cNvPr id="3" name="Picture 2"/>
          <p:cNvPicPr>
            <a:picLocks noChangeAspect="1"/>
          </p:cNvPicPr>
          <p:nvPr/>
        </p:nvPicPr>
        <p:blipFill>
          <a:blip r:embed="rId3"/>
          <a:stretch>
            <a:fillRect/>
          </a:stretch>
        </p:blipFill>
        <p:spPr>
          <a:xfrm>
            <a:off x="3238734" y="1181100"/>
            <a:ext cx="8583002" cy="5323429"/>
          </a:xfrm>
          <a:prstGeom prst="rect">
            <a:avLst/>
          </a:prstGeom>
        </p:spPr>
      </p:pic>
    </p:spTree>
    <p:extLst>
      <p:ext uri="{BB962C8B-B14F-4D97-AF65-F5344CB8AC3E}">
        <p14:creationId xmlns:p14="http://schemas.microsoft.com/office/powerpoint/2010/main" val="2441460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831" y="123825"/>
            <a:ext cx="10515600" cy="1171634"/>
          </a:xfrm>
        </p:spPr>
        <p:txBody>
          <a:bodyPr/>
          <a:lstStyle/>
          <a:p>
            <a:pPr algn="ctr"/>
            <a:r>
              <a:rPr lang="en-US">
                <a:solidFill>
                  <a:schemeClr val="tx1"/>
                </a:solidFill>
                <a:latin typeface="lato"/>
              </a:rPr>
              <a:t>Positioning Statement</a:t>
            </a:r>
          </a:p>
        </p:txBody>
      </p:sp>
      <p:sp>
        <p:nvSpPr>
          <p:cNvPr id="3" name="Content Placeholder 2"/>
          <p:cNvSpPr>
            <a:spLocks noGrp="1"/>
          </p:cNvSpPr>
          <p:nvPr>
            <p:ph idx="1"/>
          </p:nvPr>
        </p:nvSpPr>
        <p:spPr>
          <a:xfrm>
            <a:off x="533560" y="1952625"/>
            <a:ext cx="10515600" cy="4351338"/>
          </a:xfrm>
        </p:spPr>
        <p:txBody>
          <a:bodyPr vert="horz" lIns="91440" tIns="45720" rIns="91440" bIns="45720" rtlCol="0" anchor="t">
            <a:normAutofit/>
          </a:bodyPr>
          <a:lstStyle/>
          <a:p>
            <a:pPr marL="0" indent="0" algn="ctr">
              <a:buNone/>
            </a:pPr>
            <a:r>
              <a:rPr lang="en-US">
                <a:latin typeface="lato"/>
              </a:rPr>
              <a:t>For parents concerned about the safety of their dependents, SNOWFOX is a personal tracking device that unlike other tracking devices offers more features, is comparatively cheaper, inconspicuous, and is easy to use.</a:t>
            </a:r>
          </a:p>
        </p:txBody>
      </p:sp>
    </p:spTree>
    <p:extLst>
      <p:ext uri="{BB962C8B-B14F-4D97-AF65-F5344CB8AC3E}">
        <p14:creationId xmlns:p14="http://schemas.microsoft.com/office/powerpoint/2010/main" val="1363693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575911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pic>
        <p:nvPicPr>
          <p:cNvPr id="4" name="Picture 3"/>
          <p:cNvPicPr>
            <a:picLocks noChangeAspect="1"/>
          </p:cNvPicPr>
          <p:nvPr/>
        </p:nvPicPr>
        <p:blipFill rotWithShape="1">
          <a:blip r:embed="rId3"/>
          <a:srcRect/>
          <a:stretch/>
        </p:blipFill>
        <p:spPr>
          <a:xfrm>
            <a:off x="6603167" y="2810761"/>
            <a:ext cx="5104359" cy="3407159"/>
          </a:xfrm>
          <a:prstGeom prst="rect">
            <a:avLst/>
          </a:prstGeom>
        </p:spPr>
      </p:pic>
      <p:pic>
        <p:nvPicPr>
          <p:cNvPr id="6" name="Picture 5"/>
          <p:cNvPicPr>
            <a:picLocks noChangeAspect="1"/>
          </p:cNvPicPr>
          <p:nvPr/>
        </p:nvPicPr>
        <p:blipFill>
          <a:blip r:embed="rId4"/>
          <a:stretch>
            <a:fillRect/>
          </a:stretch>
        </p:blipFill>
        <p:spPr>
          <a:xfrm>
            <a:off x="7784022" y="390525"/>
            <a:ext cx="2683969" cy="2217185"/>
          </a:xfrm>
          <a:prstGeom prst="rect">
            <a:avLst/>
          </a:prstGeom>
        </p:spPr>
      </p:pic>
      <p:sp>
        <p:nvSpPr>
          <p:cNvPr id="2" name="Title 1"/>
          <p:cNvSpPr>
            <a:spLocks noGrp="1"/>
          </p:cNvSpPr>
          <p:nvPr>
            <p:ph type="title"/>
          </p:nvPr>
        </p:nvSpPr>
        <p:spPr>
          <a:xfrm>
            <a:off x="611188" y="71438"/>
            <a:ext cx="5487243" cy="1402962"/>
          </a:xfrm>
        </p:spPr>
        <p:txBody>
          <a:bodyPr>
            <a:normAutofit/>
          </a:bodyPr>
          <a:lstStyle/>
          <a:p>
            <a:pPr algn="ctr"/>
            <a:r>
              <a:rPr lang="en-US" sz="3600">
                <a:solidFill>
                  <a:schemeClr val="tx1"/>
                </a:solidFill>
                <a:latin typeface="lato"/>
              </a:rPr>
              <a:t>Marketing Plan – Product</a:t>
            </a:r>
          </a:p>
        </p:txBody>
      </p:sp>
      <p:sp>
        <p:nvSpPr>
          <p:cNvPr id="3" name="Content Placeholder 2"/>
          <p:cNvSpPr>
            <a:spLocks noGrp="1"/>
          </p:cNvSpPr>
          <p:nvPr>
            <p:ph idx="1"/>
          </p:nvPr>
        </p:nvSpPr>
        <p:spPr>
          <a:xfrm>
            <a:off x="821516" y="2121763"/>
            <a:ext cx="4911827" cy="3626917"/>
          </a:xfrm>
        </p:spPr>
        <p:txBody>
          <a:bodyPr vert="horz" lIns="91440" tIns="45720" rIns="91440" bIns="45720" rtlCol="0" anchor="t">
            <a:normAutofit/>
          </a:bodyPr>
          <a:lstStyle/>
          <a:p>
            <a:r>
              <a:rPr lang="en-US" sz="2400">
                <a:latin typeface="lato"/>
              </a:rPr>
              <a:t>Replace yellow loop with plastic clip for better attachability</a:t>
            </a:r>
          </a:p>
          <a:p>
            <a:endParaRPr lang="en-US" sz="2400">
              <a:latin typeface="lato"/>
            </a:endParaRPr>
          </a:p>
          <a:p>
            <a:r>
              <a:rPr lang="en-US" sz="2400">
                <a:latin typeface="lato"/>
              </a:rPr>
              <a:t>Ability for custom engraving on </a:t>
            </a:r>
            <a:r>
              <a:rPr lang="en-US" sz="2400" err="1">
                <a:latin typeface="lato"/>
              </a:rPr>
              <a:t>Snowfox</a:t>
            </a:r>
          </a:p>
          <a:p>
            <a:endParaRPr lang="en-US" sz="2400">
              <a:latin typeface="lato"/>
            </a:endParaRPr>
          </a:p>
          <a:p>
            <a:pPr marL="0" indent="0">
              <a:buNone/>
            </a:pPr>
            <a:endParaRPr lang="en-US" sz="2400"/>
          </a:p>
          <a:p>
            <a:pPr marL="0" indent="0">
              <a:buNone/>
            </a:pPr>
            <a:endParaRPr lang="en-US" sz="2400"/>
          </a:p>
        </p:txBody>
      </p:sp>
    </p:spTree>
    <p:extLst>
      <p:ext uri="{BB962C8B-B14F-4D97-AF65-F5344CB8AC3E}">
        <p14:creationId xmlns:p14="http://schemas.microsoft.com/office/powerpoint/2010/main" val="2253013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0"/>
            <a:ext cx="10972800" cy="1143000"/>
          </a:xfrm>
        </p:spPr>
        <p:txBody>
          <a:bodyPr>
            <a:normAutofit/>
          </a:bodyPr>
          <a:lstStyle/>
          <a:p>
            <a:pPr algn="ctr"/>
            <a:r>
              <a:rPr lang="en-US">
                <a:solidFill>
                  <a:schemeClr val="tx1"/>
                </a:solidFill>
                <a:latin typeface="lato"/>
              </a:rPr>
              <a:t>Marketing Plan – Price</a:t>
            </a:r>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a:t> </a:t>
            </a:r>
            <a:r>
              <a:rPr lang="en-US">
                <a:latin typeface="lato"/>
              </a:rPr>
              <a:t>Reward Referrals </a:t>
            </a:r>
          </a:p>
          <a:p>
            <a:pPr lvl="1"/>
            <a:r>
              <a:rPr lang="en-US">
                <a:latin typeface="lato"/>
              </a:rPr>
              <a:t>Refer </a:t>
            </a:r>
            <a:r>
              <a:rPr lang="en-US" err="1">
                <a:latin typeface="lato"/>
              </a:rPr>
              <a:t>SnowFox</a:t>
            </a:r>
            <a:r>
              <a:rPr lang="en-US">
                <a:latin typeface="lato"/>
              </a:rPr>
              <a:t> to someone you know and get your one month fee waived once they sign up. </a:t>
            </a:r>
          </a:p>
          <a:p>
            <a:pPr marL="0" indent="0">
              <a:buNone/>
            </a:pPr>
            <a:endParaRPr lang="en-US">
              <a:latin typeface="lato"/>
            </a:endParaRPr>
          </a:p>
          <a:p>
            <a:r>
              <a:rPr lang="en-US">
                <a:latin typeface="lato"/>
              </a:rPr>
              <a:t>Bundle payment – 12 Month Discount Payment </a:t>
            </a:r>
          </a:p>
          <a:p>
            <a:pPr lvl="1"/>
            <a:r>
              <a:rPr lang="en-US">
                <a:latin typeface="lato"/>
              </a:rPr>
              <a:t>Pay as low as $79 on your device and only $7.99 per month for a total of  $174 only. </a:t>
            </a:r>
          </a:p>
          <a:p>
            <a:pPr marL="0" indent="0">
              <a:buNone/>
            </a:pPr>
            <a:endParaRPr lang="en-US">
              <a:latin typeface="lato"/>
            </a:endParaRPr>
          </a:p>
          <a:p>
            <a:r>
              <a:rPr lang="en-US">
                <a:latin typeface="lato"/>
              </a:rPr>
              <a:t>Family Discount Plan </a:t>
            </a:r>
          </a:p>
          <a:p>
            <a:pPr lvl="1"/>
            <a:r>
              <a:rPr lang="en-US">
                <a:latin typeface="lato"/>
              </a:rPr>
              <a:t>Get extra 5% off with each additional family member in your plan up to 5 devices. </a:t>
            </a:r>
          </a:p>
          <a:p>
            <a:pPr marL="0" indent="0">
              <a:buNone/>
            </a:pPr>
            <a:r>
              <a:rPr lang="en-US"/>
              <a:t>   </a:t>
            </a:r>
          </a:p>
          <a:p>
            <a:pPr marL="0" indent="0">
              <a:buNone/>
            </a:pPr>
            <a:endParaRPr lang="en-US"/>
          </a:p>
          <a:p>
            <a:endParaRPr lang="en-US"/>
          </a:p>
        </p:txBody>
      </p:sp>
    </p:spTree>
    <p:extLst>
      <p:ext uri="{BB962C8B-B14F-4D97-AF65-F5344CB8AC3E}">
        <p14:creationId xmlns:p14="http://schemas.microsoft.com/office/powerpoint/2010/main" val="3558111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780288"/>
          </a:xfrm>
        </p:spPr>
        <p:txBody>
          <a:bodyPr>
            <a:normAutofit fontScale="90000"/>
          </a:bodyPr>
          <a:lstStyle/>
          <a:p>
            <a:pPr algn="ctr"/>
            <a:r>
              <a:rPr lang="en-US">
                <a:solidFill>
                  <a:schemeClr val="tx1"/>
                </a:solidFill>
                <a:latin typeface="lato"/>
              </a:rPr>
              <a:t>Marketing Plan – Mediums</a:t>
            </a:r>
          </a:p>
        </p:txBody>
      </p:sp>
      <p:sp>
        <p:nvSpPr>
          <p:cNvPr id="3" name="Content Placeholder 2"/>
          <p:cNvSpPr>
            <a:spLocks noGrp="1"/>
          </p:cNvSpPr>
          <p:nvPr>
            <p:ph idx="1"/>
          </p:nvPr>
        </p:nvSpPr>
        <p:spPr/>
        <p:txBody>
          <a:bodyPr vert="horz" lIns="91440" tIns="45720" rIns="91440" bIns="45720" rtlCol="0" anchor="t">
            <a:normAutofit fontScale="92500" lnSpcReduction="20000"/>
          </a:bodyPr>
          <a:lstStyle/>
          <a:p>
            <a:r>
              <a:rPr lang="en-US">
                <a:latin typeface="lato"/>
              </a:rPr>
              <a:t>Online/Social media</a:t>
            </a:r>
          </a:p>
          <a:p>
            <a:pPr lvl="1"/>
            <a:r>
              <a:rPr lang="en-US" err="1">
                <a:latin typeface="lato"/>
              </a:rPr>
              <a:t>Adwords</a:t>
            </a:r>
            <a:endParaRPr lang="en-US">
              <a:latin typeface="lato"/>
            </a:endParaRPr>
          </a:p>
          <a:p>
            <a:pPr lvl="1"/>
            <a:r>
              <a:rPr lang="en-US">
                <a:latin typeface="lato"/>
              </a:rPr>
              <a:t>Have ads on popular parenting sites</a:t>
            </a:r>
          </a:p>
          <a:p>
            <a:r>
              <a:rPr lang="en-US">
                <a:latin typeface="lato"/>
              </a:rPr>
              <a:t>Daycare/Schools</a:t>
            </a:r>
          </a:p>
          <a:p>
            <a:pPr lvl="1"/>
            <a:r>
              <a:rPr lang="en-US">
                <a:latin typeface="lato"/>
              </a:rPr>
              <a:t>Standees at the front of the daycare or school where parents will drop their children off</a:t>
            </a:r>
          </a:p>
          <a:p>
            <a:pPr lvl="1"/>
            <a:r>
              <a:rPr lang="en-US">
                <a:latin typeface="lato"/>
              </a:rPr>
              <a:t>Pamphlets that get sent out to parents</a:t>
            </a:r>
          </a:p>
          <a:p>
            <a:r>
              <a:rPr lang="en-US">
                <a:latin typeface="lato"/>
              </a:rPr>
              <a:t>Parenting magazines </a:t>
            </a:r>
          </a:p>
          <a:p>
            <a:pPr lvl="1"/>
            <a:r>
              <a:rPr lang="en-US">
                <a:latin typeface="lato"/>
              </a:rPr>
              <a:t>Rent out a page in some popular parenting magazines</a:t>
            </a:r>
          </a:p>
          <a:p>
            <a:r>
              <a:rPr lang="en-US">
                <a:latin typeface="lato"/>
              </a:rPr>
              <a:t>Pediatrician/Child Dental Offices</a:t>
            </a:r>
          </a:p>
          <a:p>
            <a:pPr lvl="1"/>
            <a:r>
              <a:rPr lang="en-US">
                <a:latin typeface="lato"/>
              </a:rPr>
              <a:t>Aforementioned parenting magazines in waiting rooms</a:t>
            </a:r>
          </a:p>
          <a:p>
            <a:pPr lvl="1"/>
            <a:r>
              <a:rPr lang="en-US">
                <a:latin typeface="lato"/>
              </a:rPr>
              <a:t>Standees at the front desk or waiting room</a:t>
            </a:r>
          </a:p>
          <a:p>
            <a:pPr lvl="1"/>
            <a:endParaRPr lang="en-US"/>
          </a:p>
          <a:p>
            <a:endParaRPr lang="en-US"/>
          </a:p>
        </p:txBody>
      </p:sp>
    </p:spTree>
    <p:extLst>
      <p:ext uri="{BB962C8B-B14F-4D97-AF65-F5344CB8AC3E}">
        <p14:creationId xmlns:p14="http://schemas.microsoft.com/office/powerpoint/2010/main" val="4168973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a:stretch/>
        </p:blipFill>
        <p:spPr>
          <a:xfrm>
            <a:off x="840688" y="484635"/>
            <a:ext cx="4414631" cy="5733287"/>
          </a:xfrm>
          <a:prstGeom prst="rect">
            <a:avLst/>
          </a:prstGeom>
        </p:spPr>
      </p:pic>
      <p:sp>
        <p:nvSpPr>
          <p:cNvPr id="2" name="Title 1"/>
          <p:cNvSpPr>
            <a:spLocks noGrp="1"/>
          </p:cNvSpPr>
          <p:nvPr>
            <p:ph type="title"/>
          </p:nvPr>
        </p:nvSpPr>
        <p:spPr>
          <a:xfrm>
            <a:off x="6406821" y="331322"/>
            <a:ext cx="5221267" cy="674187"/>
          </a:xfrm>
        </p:spPr>
        <p:txBody>
          <a:bodyPr>
            <a:normAutofit/>
          </a:bodyPr>
          <a:lstStyle/>
          <a:p>
            <a:pPr algn="ctr"/>
            <a:r>
              <a:rPr lang="en-US" sz="3600">
                <a:solidFill>
                  <a:schemeClr val="tx1"/>
                </a:solidFill>
                <a:latin typeface="lato"/>
                <a:cs typeface="Times New Roman" pitchFamily="18" charset="0"/>
              </a:rPr>
              <a:t>Problem Statement</a:t>
            </a:r>
            <a:r>
              <a:rPr lang="en-US" sz="4000">
                <a:solidFill>
                  <a:srgbClr val="04617B"/>
                </a:solidFill>
                <a:latin typeface="lato"/>
                <a:cs typeface="Times New Roman" pitchFamily="18" charset="0"/>
              </a:rPr>
              <a:t> </a:t>
            </a:r>
            <a:endParaRPr lang="en-US" sz="4000"/>
          </a:p>
        </p:txBody>
      </p:sp>
      <p:sp>
        <p:nvSpPr>
          <p:cNvPr id="3" name="Content Placeholder 2"/>
          <p:cNvSpPr>
            <a:spLocks noGrp="1"/>
          </p:cNvSpPr>
          <p:nvPr>
            <p:ph idx="1"/>
          </p:nvPr>
        </p:nvSpPr>
        <p:spPr>
          <a:xfrm>
            <a:off x="5619750" y="1695450"/>
            <a:ext cx="6419849" cy="4293870"/>
          </a:xfrm>
        </p:spPr>
        <p:txBody>
          <a:bodyPr vert="horz" lIns="91440" tIns="45720" rIns="91440" bIns="45720" rtlCol="0" anchor="t">
            <a:normAutofit fontScale="92500" lnSpcReduction="10000"/>
          </a:bodyPr>
          <a:lstStyle/>
          <a:p>
            <a:r>
              <a:rPr lang="en-US" sz="2200">
                <a:latin typeface="lato"/>
                <a:cs typeface="Times New Roman" pitchFamily="18" charset="0"/>
              </a:rPr>
              <a:t>According to the research conducted by the National Trust Survey: </a:t>
            </a:r>
          </a:p>
          <a:p>
            <a:pPr marL="0" indent="0">
              <a:buNone/>
            </a:pPr>
            <a:endParaRPr lang="en-US" sz="2200">
              <a:latin typeface="lato"/>
              <a:cs typeface="Times New Roman" pitchFamily="18" charset="0"/>
            </a:endParaRPr>
          </a:p>
          <a:p>
            <a:pPr lvl="1"/>
            <a:r>
              <a:rPr lang="en-US" sz="2200">
                <a:latin typeface="lato"/>
                <a:cs typeface="Times New Roman" pitchFamily="18" charset="0"/>
              </a:rPr>
              <a:t>Children today spend half the time their parents did playing outside. (Four hours a week, compared to 8.2 hours a week)</a:t>
            </a:r>
          </a:p>
          <a:p>
            <a:pPr marL="457200" lvl="1" indent="0">
              <a:buNone/>
            </a:pPr>
            <a:endParaRPr lang="en-US" sz="2200">
              <a:latin typeface="lato"/>
              <a:cs typeface="Times New Roman" pitchFamily="18" charset="0"/>
            </a:endParaRPr>
          </a:p>
          <a:p>
            <a:pPr lvl="1"/>
            <a:r>
              <a:rPr lang="en-US" sz="2200" b="0" i="0">
                <a:effectLst/>
                <a:latin typeface="lato"/>
                <a:cs typeface="Times New Roman" pitchFamily="18" charset="0"/>
              </a:rPr>
              <a:t>Almost all (96%) of the 1,001 parents with children aged between 4 and 14 surveyed thought it was  important their children should have a connection with nature and thought playing outdoors was  important f</a:t>
            </a:r>
            <a:r>
              <a:rPr lang="en-US" sz="2200">
                <a:latin typeface="lato"/>
                <a:cs typeface="Times New Roman" pitchFamily="18" charset="0"/>
              </a:rPr>
              <a:t>or their development but </a:t>
            </a:r>
            <a:r>
              <a:rPr lang="en-US" sz="2200" b="1">
                <a:latin typeface="lato"/>
                <a:cs typeface="Times New Roman" pitchFamily="18" charset="0"/>
              </a:rPr>
              <a:t>feared to let them out on their own</a:t>
            </a:r>
            <a:r>
              <a:rPr lang="en-US" sz="2200">
                <a:latin typeface="lato"/>
                <a:cs typeface="Times New Roman" pitchFamily="18" charset="0"/>
              </a:rPr>
              <a:t>.  </a:t>
            </a:r>
          </a:p>
          <a:p>
            <a:pPr lvl="1"/>
            <a:endParaRPr lang="en-US" sz="1400"/>
          </a:p>
          <a:p>
            <a:pPr marL="0" indent="0">
              <a:buNone/>
            </a:pPr>
            <a:endParaRPr lang="en-US" sz="1400"/>
          </a:p>
          <a:p>
            <a:pPr>
              <a:buFontTx/>
              <a:buChar char="-"/>
            </a:pPr>
            <a:endParaRPr lang="en-US" sz="1400"/>
          </a:p>
        </p:txBody>
      </p:sp>
    </p:spTree>
    <p:extLst>
      <p:ext uri="{BB962C8B-B14F-4D97-AF65-F5344CB8AC3E}">
        <p14:creationId xmlns:p14="http://schemas.microsoft.com/office/powerpoint/2010/main" val="2090901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3"/>
          <a:srcRect r="1965"/>
          <a:stretch/>
        </p:blipFill>
        <p:spPr>
          <a:xfrm>
            <a:off x="5120640" y="1904281"/>
            <a:ext cx="6233160" cy="4272681"/>
          </a:xfrm>
          <a:prstGeom prst="rect">
            <a:avLst/>
          </a:prstGeom>
        </p:spPr>
      </p:pic>
      <p:sp>
        <p:nvSpPr>
          <p:cNvPr id="2" name="Title 1"/>
          <p:cNvSpPr>
            <a:spLocks noGrp="1"/>
          </p:cNvSpPr>
          <p:nvPr>
            <p:ph type="title"/>
          </p:nvPr>
        </p:nvSpPr>
        <p:spPr>
          <a:xfrm>
            <a:off x="4287390" y="523875"/>
            <a:ext cx="3924300" cy="761238"/>
          </a:xfrm>
        </p:spPr>
        <p:txBody>
          <a:bodyPr>
            <a:normAutofit fontScale="90000"/>
          </a:bodyPr>
          <a:lstStyle/>
          <a:p>
            <a:r>
              <a:rPr lang="en-US">
                <a:solidFill>
                  <a:schemeClr val="tx1"/>
                </a:solidFill>
                <a:latin typeface="lato"/>
              </a:rPr>
              <a:t>Facebook Ads</a:t>
            </a:r>
            <a:r>
              <a:rPr lang="en-US"/>
              <a:t> </a:t>
            </a:r>
          </a:p>
        </p:txBody>
      </p:sp>
      <p:sp>
        <p:nvSpPr>
          <p:cNvPr id="9" name="Content Placeholder 8"/>
          <p:cNvSpPr>
            <a:spLocks noGrp="1"/>
          </p:cNvSpPr>
          <p:nvPr>
            <p:ph idx="1"/>
          </p:nvPr>
        </p:nvSpPr>
        <p:spPr>
          <a:xfrm>
            <a:off x="838213" y="1825625"/>
            <a:ext cx="3797807" cy="4351338"/>
          </a:xfrm>
        </p:spPr>
        <p:txBody>
          <a:bodyPr vert="horz" lIns="91440" tIns="45720" rIns="91440" bIns="45720" rtlCol="0" anchor="t">
            <a:normAutofit/>
          </a:bodyPr>
          <a:lstStyle/>
          <a:p>
            <a:r>
              <a:rPr lang="en-US" sz="2200">
                <a:solidFill>
                  <a:srgbClr val="000000"/>
                </a:solidFill>
                <a:latin typeface="lato"/>
              </a:rPr>
              <a:t>To get more people to see and engage with the post or Page.  </a:t>
            </a:r>
          </a:p>
          <a:p>
            <a:endParaRPr lang="en-US" sz="2200">
              <a:solidFill>
                <a:srgbClr val="000000"/>
              </a:solidFill>
              <a:latin typeface="lato"/>
            </a:endParaRPr>
          </a:p>
          <a:p>
            <a:r>
              <a:rPr lang="en-US" sz="2200">
                <a:latin typeface="lato"/>
              </a:rPr>
              <a:t>To reach people</a:t>
            </a:r>
            <a:r>
              <a:rPr lang="en-US" sz="2200" b="1">
                <a:latin typeface="lato"/>
              </a:rPr>
              <a:t> more likely to pay attention to the ads</a:t>
            </a:r>
            <a:r>
              <a:rPr lang="en-US" sz="2200">
                <a:latin typeface="lato"/>
              </a:rPr>
              <a:t> </a:t>
            </a:r>
            <a:r>
              <a:rPr lang="en-US" sz="2200" b="1">
                <a:latin typeface="lato"/>
              </a:rPr>
              <a:t>and increase awareness for the brand </a:t>
            </a:r>
            <a:r>
              <a:rPr lang="en-US" sz="2200">
                <a:latin typeface="lato"/>
              </a:rPr>
              <a:t>by specifying the </a:t>
            </a:r>
            <a:r>
              <a:rPr lang="en-US" sz="2200" b="1">
                <a:latin typeface="lato"/>
              </a:rPr>
              <a:t>target audience</a:t>
            </a:r>
            <a:r>
              <a:rPr lang="en-US" sz="2200">
                <a:latin typeface="lato"/>
              </a:rPr>
              <a:t>. </a:t>
            </a:r>
          </a:p>
        </p:txBody>
      </p:sp>
    </p:spTree>
    <p:extLst>
      <p:ext uri="{BB962C8B-B14F-4D97-AF65-F5344CB8AC3E}">
        <p14:creationId xmlns:p14="http://schemas.microsoft.com/office/powerpoint/2010/main" val="2902350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583" y="523875"/>
            <a:ext cx="10096500" cy="818388"/>
          </a:xfrm>
        </p:spPr>
        <p:txBody>
          <a:bodyPr>
            <a:normAutofit/>
          </a:bodyPr>
          <a:lstStyle/>
          <a:p>
            <a:pPr algn="ctr"/>
            <a:r>
              <a:rPr lang="en-US" sz="4000">
                <a:solidFill>
                  <a:schemeClr val="tx1"/>
                </a:solidFill>
                <a:latin typeface="lato"/>
              </a:rPr>
              <a:t>Marketing Plan – Organic Search</a:t>
            </a:r>
            <a:endParaRPr lang="en-US"/>
          </a:p>
        </p:txBody>
      </p:sp>
      <p:pic>
        <p:nvPicPr>
          <p:cNvPr id="9" name="Content Placeholder 8"/>
          <p:cNvPicPr>
            <a:picLocks noGrp="1" noChangeAspect="1"/>
          </p:cNvPicPr>
          <p:nvPr>
            <p:ph idx="1"/>
          </p:nvPr>
        </p:nvPicPr>
        <p:blipFill>
          <a:blip r:embed="rId3"/>
          <a:stretch>
            <a:fillRect/>
          </a:stretch>
        </p:blipFill>
        <p:spPr>
          <a:xfrm>
            <a:off x="1076325" y="2085977"/>
            <a:ext cx="3790488" cy="1375447"/>
          </a:xfrm>
        </p:spPr>
      </p:pic>
      <p:pic>
        <p:nvPicPr>
          <p:cNvPr id="5" name="Picture 4"/>
          <p:cNvPicPr>
            <a:picLocks noChangeAspect="1"/>
          </p:cNvPicPr>
          <p:nvPr/>
        </p:nvPicPr>
        <p:blipFill>
          <a:blip r:embed="rId4"/>
          <a:stretch>
            <a:fillRect/>
          </a:stretch>
        </p:blipFill>
        <p:spPr>
          <a:xfrm>
            <a:off x="5197379" y="2003450"/>
            <a:ext cx="4306985" cy="1374750"/>
          </a:xfrm>
          <a:prstGeom prst="rect">
            <a:avLst/>
          </a:prstGeom>
        </p:spPr>
      </p:pic>
      <p:pic>
        <p:nvPicPr>
          <p:cNvPr id="6" name="Picture 5"/>
          <p:cNvPicPr>
            <a:picLocks noChangeAspect="1"/>
          </p:cNvPicPr>
          <p:nvPr/>
        </p:nvPicPr>
        <p:blipFill>
          <a:blip r:embed="rId5"/>
          <a:stretch>
            <a:fillRect/>
          </a:stretch>
        </p:blipFill>
        <p:spPr>
          <a:xfrm>
            <a:off x="1076325" y="3673475"/>
            <a:ext cx="3964715" cy="1430592"/>
          </a:xfrm>
          <a:prstGeom prst="rect">
            <a:avLst/>
          </a:prstGeom>
        </p:spPr>
      </p:pic>
      <p:pic>
        <p:nvPicPr>
          <p:cNvPr id="7" name="Picture 6"/>
          <p:cNvPicPr>
            <a:picLocks noChangeAspect="1"/>
          </p:cNvPicPr>
          <p:nvPr/>
        </p:nvPicPr>
        <p:blipFill>
          <a:blip r:embed="rId6"/>
          <a:stretch>
            <a:fillRect/>
          </a:stretch>
        </p:blipFill>
        <p:spPr>
          <a:xfrm>
            <a:off x="5305425" y="3673475"/>
            <a:ext cx="4218288" cy="1452318"/>
          </a:xfrm>
          <a:prstGeom prst="rect">
            <a:avLst/>
          </a:prstGeom>
        </p:spPr>
      </p:pic>
      <p:sp>
        <p:nvSpPr>
          <p:cNvPr id="8" name="TextBox 7"/>
          <p:cNvSpPr txBox="1"/>
          <p:nvPr/>
        </p:nvSpPr>
        <p:spPr>
          <a:xfrm>
            <a:off x="866774" y="5591184"/>
            <a:ext cx="9915525" cy="646331"/>
          </a:xfrm>
          <a:prstGeom prst="rect">
            <a:avLst/>
          </a:prstGeom>
          <a:ln w="57150">
            <a:solidFill>
              <a:srgbClr val="0070C0"/>
            </a:solidFill>
          </a:ln>
        </p:spPr>
        <p:txBody>
          <a:bodyPr wrap="square" rtlCol="0" anchor="t">
            <a:spAutoFit/>
          </a:bodyPr>
          <a:lstStyle/>
          <a:p>
            <a:pPr algn="ctr"/>
            <a:r>
              <a:rPr lang="en-US" b="1">
                <a:latin typeface="lato"/>
              </a:rPr>
              <a:t>Targeted Keywords:</a:t>
            </a:r>
            <a:r>
              <a:rPr lang="en-US">
                <a:latin typeface="lato"/>
              </a:rPr>
              <a:t> Feature Rich GPS Tracker For Kids, Affordable GPS Tracker For Kids, Durable Kids GPS Tracker, Long Battery Life GPS Tracker, etc.</a:t>
            </a:r>
            <a:endParaRPr lang="en-US">
              <a:solidFill>
                <a:srgbClr val="000000"/>
              </a:solidFill>
              <a:latin typeface="lato"/>
            </a:endParaRPr>
          </a:p>
        </p:txBody>
      </p:sp>
    </p:spTree>
    <p:extLst>
      <p:ext uri="{BB962C8B-B14F-4D97-AF65-F5344CB8AC3E}">
        <p14:creationId xmlns:p14="http://schemas.microsoft.com/office/powerpoint/2010/main" val="1095202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177" y="57150"/>
            <a:ext cx="2886075" cy="823087"/>
          </a:xfrm>
          <a:noFill/>
        </p:spPr>
        <p:txBody>
          <a:bodyPr vert="horz" lIns="91440" tIns="45720" rIns="91440" bIns="45720" rtlCol="0" anchor="ctr">
            <a:normAutofit/>
          </a:bodyPr>
          <a:lstStyle/>
          <a:p>
            <a:pPr algn="ctr">
              <a:lnSpc>
                <a:spcPct val="80000"/>
              </a:lnSpc>
            </a:pPr>
            <a:r>
              <a:rPr lang="en-US" sz="3600">
                <a:solidFill>
                  <a:schemeClr val="bg1"/>
                </a:solidFill>
              </a:rPr>
              <a:t>Sample ad </a:t>
            </a:r>
          </a:p>
        </p:txBody>
      </p:sp>
      <p:pic>
        <p:nvPicPr>
          <p:cNvPr id="31" name="Content Placeholder 3"/>
          <p:cNvPicPr>
            <a:picLocks noGrp="1" noChangeAspect="1"/>
          </p:cNvPicPr>
          <p:nvPr>
            <p:ph idx="1"/>
          </p:nvPr>
        </p:nvPicPr>
        <p:blipFill rotWithShape="1">
          <a:blip r:embed="rId3"/>
          <a:srcRect b="13128"/>
          <a:stretch/>
        </p:blipFill>
        <p:spPr>
          <a:xfrm>
            <a:off x="22" y="10"/>
            <a:ext cx="12191980" cy="6857990"/>
          </a:xfrm>
          <a:prstGeom prst="rect">
            <a:avLst/>
          </a:prstGeom>
        </p:spPr>
      </p:pic>
      <p:pic>
        <p:nvPicPr>
          <p:cNvPr id="5" name="Picture 4"/>
          <p:cNvPicPr>
            <a:picLocks noChangeAspect="1"/>
          </p:cNvPicPr>
          <p:nvPr/>
        </p:nvPicPr>
        <p:blipFill>
          <a:blip r:embed="rId4"/>
          <a:stretch>
            <a:fillRect/>
          </a:stretch>
        </p:blipFill>
        <p:spPr>
          <a:xfrm>
            <a:off x="447589" y="428625"/>
            <a:ext cx="2743200" cy="2431977"/>
          </a:xfrm>
          <a:prstGeom prst="rect">
            <a:avLst/>
          </a:prstGeom>
        </p:spPr>
      </p:pic>
      <p:sp>
        <p:nvSpPr>
          <p:cNvPr id="9" name="Title 1"/>
          <p:cNvSpPr txBox="1">
            <a:spLocks/>
          </p:cNvSpPr>
          <p:nvPr/>
        </p:nvSpPr>
        <p:spPr>
          <a:xfrm>
            <a:off x="-85767" y="5300181"/>
            <a:ext cx="11815763" cy="1309314"/>
          </a:xfrm>
          <a:prstGeom prst="rect">
            <a:avLst/>
          </a:prstGeom>
          <a:no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3600" b="1">
                <a:solidFill>
                  <a:srgbClr val="FF0000"/>
                </a:solidFill>
                <a:latin typeface="lato"/>
              </a:rPr>
              <a:t>Children should be allowed to explore without boundaries</a:t>
            </a:r>
          </a:p>
          <a:p>
            <a:pPr algn="ctr">
              <a:lnSpc>
                <a:spcPct val="80000"/>
              </a:lnSpc>
            </a:pPr>
            <a:endParaRPr lang="en-US" sz="3600" b="1">
              <a:solidFill>
                <a:srgbClr val="FF0000"/>
              </a:solidFill>
              <a:latin typeface="lato"/>
            </a:endParaRPr>
          </a:p>
          <a:p>
            <a:pPr algn="ctr">
              <a:lnSpc>
                <a:spcPct val="80000"/>
              </a:lnSpc>
            </a:pPr>
            <a:r>
              <a:rPr lang="en-US" sz="3600" b="1" err="1">
                <a:solidFill>
                  <a:srgbClr val="FF0000"/>
                </a:solidFill>
                <a:latin typeface="lato"/>
              </a:rPr>
              <a:t>Snowfox</a:t>
            </a:r>
            <a:r>
              <a:rPr lang="en-US" sz="3600" b="1">
                <a:solidFill>
                  <a:srgbClr val="FF0000"/>
                </a:solidFill>
                <a:latin typeface="lato"/>
              </a:rPr>
              <a:t>-Your Child's first phone</a:t>
            </a:r>
          </a:p>
        </p:txBody>
      </p:sp>
    </p:spTree>
    <p:extLst>
      <p:ext uri="{BB962C8B-B14F-4D97-AF65-F5344CB8AC3E}">
        <p14:creationId xmlns:p14="http://schemas.microsoft.com/office/powerpoint/2010/main" val="199337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901" y="209550"/>
            <a:ext cx="10515600" cy="887415"/>
          </a:xfrm>
        </p:spPr>
        <p:txBody>
          <a:bodyPr/>
          <a:lstStyle/>
          <a:p>
            <a:r>
              <a:rPr lang="en-US">
                <a:solidFill>
                  <a:schemeClr val="tx1"/>
                </a:solidFill>
                <a:latin typeface="lato"/>
              </a:rPr>
              <a:t>Message – Special Needs Children</a:t>
            </a:r>
          </a:p>
        </p:txBody>
      </p:sp>
      <p:pic>
        <p:nvPicPr>
          <p:cNvPr id="4" name="Content Placeholder 3" descr="Related image"/>
          <p:cNvPicPr>
            <a:picLocks noGrp="1" noChangeAspect="1"/>
          </p:cNvPicPr>
          <p:nvPr>
            <p:ph idx="1"/>
          </p:nvPr>
        </p:nvPicPr>
        <p:blipFill>
          <a:blip r:embed="rId3"/>
          <a:stretch>
            <a:fillRect/>
          </a:stretch>
        </p:blipFill>
        <p:spPr>
          <a:xfrm>
            <a:off x="1706563" y="1935163"/>
            <a:ext cx="8778874" cy="4389437"/>
          </a:xfrm>
        </p:spPr>
      </p:pic>
      <p:sp>
        <p:nvSpPr>
          <p:cNvPr id="5" name="Title 1"/>
          <p:cNvSpPr txBox="1">
            <a:spLocks/>
          </p:cNvSpPr>
          <p:nvPr/>
        </p:nvSpPr>
        <p:spPr>
          <a:xfrm>
            <a:off x="780901" y="4238625"/>
            <a:ext cx="10533148" cy="1868152"/>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3600" b="1">
                <a:solidFill>
                  <a:srgbClr val="FF0000"/>
                </a:solidFill>
                <a:latin typeface="lato"/>
              </a:rPr>
              <a:t>With </a:t>
            </a:r>
            <a:r>
              <a:rPr lang="en-US" sz="3600" b="1" err="1">
                <a:solidFill>
                  <a:srgbClr val="FF0000"/>
                </a:solidFill>
                <a:latin typeface="lato"/>
              </a:rPr>
              <a:t>Snowfox</a:t>
            </a:r>
            <a:r>
              <a:rPr lang="en-US" sz="3600" b="1">
                <a:solidFill>
                  <a:srgbClr val="FF0000"/>
                </a:solidFill>
                <a:latin typeface="lato"/>
              </a:rPr>
              <a:t>, you can let your special guy explore with peace of mind</a:t>
            </a:r>
          </a:p>
          <a:p>
            <a:pPr algn="ctr">
              <a:lnSpc>
                <a:spcPct val="80000"/>
              </a:lnSpc>
            </a:pPr>
            <a:endParaRPr lang="en-US" sz="3600" b="1">
              <a:solidFill>
                <a:srgbClr val="FF0000"/>
              </a:solidFill>
              <a:latin typeface="lato"/>
            </a:endParaRPr>
          </a:p>
          <a:p>
            <a:pPr algn="ctr">
              <a:lnSpc>
                <a:spcPct val="80000"/>
              </a:lnSpc>
            </a:pPr>
            <a:r>
              <a:rPr lang="en-US" sz="3600" b="1" err="1">
                <a:solidFill>
                  <a:srgbClr val="FF0000"/>
                </a:solidFill>
                <a:latin typeface="lato"/>
              </a:rPr>
              <a:t>Snowfox</a:t>
            </a:r>
            <a:r>
              <a:rPr lang="en-US" sz="3600" b="1">
                <a:solidFill>
                  <a:srgbClr val="FF0000"/>
                </a:solidFill>
                <a:latin typeface="lato"/>
              </a:rPr>
              <a:t>-Your Child's First Phone</a:t>
            </a:r>
            <a:endParaRPr lang="en-US" sz="3600" b="1">
              <a:latin typeface="lato"/>
            </a:endParaRPr>
          </a:p>
        </p:txBody>
      </p:sp>
      <p:pic>
        <p:nvPicPr>
          <p:cNvPr id="6" name="Picture 5"/>
          <p:cNvPicPr>
            <a:picLocks noChangeAspect="1"/>
          </p:cNvPicPr>
          <p:nvPr/>
        </p:nvPicPr>
        <p:blipFill>
          <a:blip r:embed="rId4"/>
          <a:stretch>
            <a:fillRect/>
          </a:stretch>
        </p:blipFill>
        <p:spPr>
          <a:xfrm>
            <a:off x="8570849" y="1445489"/>
            <a:ext cx="2743200" cy="2431977"/>
          </a:xfrm>
          <a:prstGeom prst="rect">
            <a:avLst/>
          </a:prstGeom>
        </p:spPr>
      </p:pic>
    </p:spTree>
    <p:extLst>
      <p:ext uri="{BB962C8B-B14F-4D97-AF65-F5344CB8AC3E}">
        <p14:creationId xmlns:p14="http://schemas.microsoft.com/office/powerpoint/2010/main" val="3837974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855" y="0"/>
            <a:ext cx="10515600" cy="982663"/>
          </a:xfrm>
        </p:spPr>
        <p:txBody>
          <a:bodyPr/>
          <a:lstStyle/>
          <a:p>
            <a:pPr algn="ctr"/>
            <a:r>
              <a:rPr lang="en-US" sz="4000">
                <a:solidFill>
                  <a:schemeClr val="tx1"/>
                </a:solidFill>
                <a:latin typeface="lato"/>
              </a:rPr>
              <a:t>Promotion – Blog Marketing</a:t>
            </a:r>
            <a:endParaRPr lang="en-US">
              <a:latin typeface="lato"/>
            </a:endParaRPr>
          </a:p>
        </p:txBody>
      </p:sp>
      <p:sp>
        <p:nvSpPr>
          <p:cNvPr id="3" name="Content Placeholder 2"/>
          <p:cNvSpPr>
            <a:spLocks noGrp="1"/>
          </p:cNvSpPr>
          <p:nvPr>
            <p:ph idx="1"/>
          </p:nvPr>
        </p:nvSpPr>
        <p:spPr>
          <a:xfrm>
            <a:off x="457200" y="1237255"/>
            <a:ext cx="10953751" cy="5306420"/>
          </a:xfrm>
        </p:spPr>
        <p:txBody>
          <a:bodyPr vert="horz" lIns="91440" tIns="45720" rIns="91440" bIns="45720" rtlCol="0" anchor="t">
            <a:normAutofit/>
          </a:bodyPr>
          <a:lstStyle/>
          <a:p>
            <a:r>
              <a:rPr lang="en-US" sz="1800">
                <a:latin typeface="lato"/>
              </a:rPr>
              <a:t> There are many blogs that review and rank portable trackers for kids. </a:t>
            </a:r>
          </a:p>
          <a:p>
            <a:endParaRPr lang="en-US" sz="1800">
              <a:latin typeface="lato"/>
            </a:endParaRPr>
          </a:p>
          <a:p>
            <a:r>
              <a:rPr lang="en-US" sz="1800">
                <a:latin typeface="lato"/>
              </a:rPr>
              <a:t> Strategy: </a:t>
            </a:r>
          </a:p>
          <a:p>
            <a:pPr lvl="1"/>
            <a:r>
              <a:rPr lang="en-US" sz="1800">
                <a:latin typeface="lato"/>
              </a:rPr>
              <a:t>Approach a handful of bloggers with a customer base relevant to your product or related products and ask for review </a:t>
            </a:r>
          </a:p>
          <a:p>
            <a:pPr lvl="1"/>
            <a:r>
              <a:rPr lang="en-US" sz="1800">
                <a:latin typeface="lato"/>
              </a:rPr>
              <a:t>Giveaway free t-shirt, pens, </a:t>
            </a:r>
            <a:r>
              <a:rPr lang="en-US" sz="1800" err="1">
                <a:latin typeface="lato"/>
              </a:rPr>
              <a:t>etc</a:t>
            </a:r>
            <a:r>
              <a:rPr lang="en-US" sz="1800">
                <a:latin typeface="lato"/>
              </a:rPr>
              <a:t> as a token of appreciation</a:t>
            </a:r>
          </a:p>
          <a:p>
            <a:r>
              <a:rPr lang="en-US" sz="1800">
                <a:latin typeface="lato"/>
              </a:rPr>
              <a:t>Place ads on relevant blogs in the form of banners, links, or videos and negotiate the price with blogger or feature their blog article on your site to help them increase their followers. </a:t>
            </a:r>
          </a:p>
          <a:p>
            <a:pPr marL="0" indent="0">
              <a:buNone/>
            </a:pPr>
            <a:endParaRPr lang="en-US" sz="1800">
              <a:latin typeface="lato"/>
            </a:endParaRPr>
          </a:p>
          <a:p>
            <a:pPr marL="0" indent="0">
              <a:buNone/>
            </a:pPr>
            <a:r>
              <a:rPr lang="en-US" sz="1800">
                <a:latin typeface="lato"/>
              </a:rPr>
              <a:t>Benefits: </a:t>
            </a:r>
          </a:p>
          <a:p>
            <a:r>
              <a:rPr lang="en-US" sz="1800">
                <a:latin typeface="lato"/>
              </a:rPr>
              <a:t>A cost effective way to reach and inform the right audience about the product and its features. </a:t>
            </a:r>
          </a:p>
          <a:p>
            <a:r>
              <a:rPr lang="en-US" sz="1800">
                <a:latin typeface="lato"/>
              </a:rPr>
              <a:t>Content syndication: The blog might be referred to by other blogs. </a:t>
            </a:r>
            <a:r>
              <a:rPr lang="en-US" sz="1800" err="1">
                <a:latin typeface="lato"/>
              </a:rPr>
              <a:t>Eg</a:t>
            </a:r>
            <a:r>
              <a:rPr lang="en-US" sz="1800">
                <a:latin typeface="lato"/>
              </a:rPr>
              <a:t>. A blog about cheap trackers might reference content about Snowfox. </a:t>
            </a:r>
          </a:p>
          <a:p>
            <a:r>
              <a:rPr lang="en-US" sz="1800">
                <a:latin typeface="lato"/>
              </a:rPr>
              <a:t>Valuable customer reviews at no cost: Comments posted by the users on the blog will be used to improve the product. </a:t>
            </a:r>
          </a:p>
          <a:p>
            <a:pPr marL="0" indent="0">
              <a:buNone/>
            </a:pPr>
            <a:endParaRPr lang="en-US" sz="1800"/>
          </a:p>
        </p:txBody>
      </p:sp>
    </p:spTree>
    <p:extLst>
      <p:ext uri="{BB962C8B-B14F-4D97-AF65-F5344CB8AC3E}">
        <p14:creationId xmlns:p14="http://schemas.microsoft.com/office/powerpoint/2010/main" val="869594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156" y="304800"/>
            <a:ext cx="10972800" cy="1143000"/>
          </a:xfrm>
        </p:spPr>
        <p:txBody>
          <a:bodyPr/>
          <a:lstStyle/>
          <a:p>
            <a:pPr algn="ctr"/>
            <a:r>
              <a:rPr lang="en-US">
                <a:solidFill>
                  <a:srgbClr val="000000"/>
                </a:solidFill>
                <a:latin typeface="lato"/>
              </a:rPr>
              <a:t>Distribution</a:t>
            </a:r>
          </a:p>
        </p:txBody>
      </p:sp>
      <p:sp>
        <p:nvSpPr>
          <p:cNvPr id="3" name="Content Placeholder 2"/>
          <p:cNvSpPr>
            <a:spLocks noGrp="1"/>
          </p:cNvSpPr>
          <p:nvPr>
            <p:ph idx="1"/>
          </p:nvPr>
        </p:nvSpPr>
        <p:spPr/>
        <p:txBody>
          <a:bodyPr vert="horz" lIns="91440" tIns="45720" rIns="91440" bIns="45720" rtlCol="0" anchor="t">
            <a:normAutofit/>
          </a:bodyPr>
          <a:lstStyle/>
          <a:p>
            <a:r>
              <a:rPr lang="en-US">
                <a:latin typeface="lato"/>
              </a:rPr>
              <a:t>Daycare/Schools</a:t>
            </a:r>
          </a:p>
          <a:p>
            <a:pPr lvl="1"/>
            <a:r>
              <a:rPr lang="en-US">
                <a:latin typeface="lato"/>
              </a:rPr>
              <a:t>Have flyers distributed to children/parents that they can purchase Snowfox and it be delivered to their home or to the school</a:t>
            </a:r>
          </a:p>
          <a:p>
            <a:pPr lvl="1"/>
            <a:endParaRPr lang="en-US">
              <a:latin typeface="lato"/>
            </a:endParaRPr>
          </a:p>
          <a:p>
            <a:r>
              <a:rPr lang="en-US">
                <a:latin typeface="lato"/>
              </a:rPr>
              <a:t>Pediatrician/Child Dental Offices</a:t>
            </a:r>
          </a:p>
          <a:p>
            <a:pPr lvl="1"/>
            <a:r>
              <a:rPr lang="en-US">
                <a:latin typeface="lato"/>
              </a:rPr>
              <a:t>Have small standees with information about Snowfox with a QR code that allows a smartphone to automatically go to the website</a:t>
            </a:r>
          </a:p>
          <a:p>
            <a:pPr lvl="1"/>
            <a:endParaRPr lang="en-US">
              <a:latin typeface="lato"/>
            </a:endParaRPr>
          </a:p>
          <a:p>
            <a:r>
              <a:rPr lang="en-US">
                <a:latin typeface="lato"/>
              </a:rPr>
              <a:t>Infomercials on TV</a:t>
            </a:r>
          </a:p>
          <a:p>
            <a:pPr lvl="1"/>
            <a:r>
              <a:rPr lang="en-US">
                <a:latin typeface="lato"/>
              </a:rPr>
              <a:t>Have Snowfox be sold through QVC</a:t>
            </a:r>
          </a:p>
        </p:txBody>
      </p:sp>
    </p:spTree>
    <p:extLst>
      <p:ext uri="{BB962C8B-B14F-4D97-AF65-F5344CB8AC3E}">
        <p14:creationId xmlns:p14="http://schemas.microsoft.com/office/powerpoint/2010/main" val="2002894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98" y="0"/>
            <a:ext cx="10972800" cy="1143000"/>
          </a:xfrm>
        </p:spPr>
        <p:txBody>
          <a:bodyPr/>
          <a:lstStyle/>
          <a:p>
            <a:pPr algn="ctr"/>
            <a:r>
              <a:rPr lang="en-US">
                <a:solidFill>
                  <a:schemeClr val="tx1"/>
                </a:solidFill>
                <a:latin typeface="lato"/>
              </a:rPr>
              <a:t>India: A Potential Market</a:t>
            </a:r>
          </a:p>
        </p:txBody>
      </p:sp>
      <p:sp>
        <p:nvSpPr>
          <p:cNvPr id="3" name="Content Placeholder 2"/>
          <p:cNvSpPr>
            <a:spLocks noGrp="1"/>
          </p:cNvSpPr>
          <p:nvPr>
            <p:ph idx="1"/>
          </p:nvPr>
        </p:nvSpPr>
        <p:spPr>
          <a:xfrm>
            <a:off x="285751" y="1733550"/>
            <a:ext cx="5332413" cy="4753276"/>
          </a:xfrm>
        </p:spPr>
        <p:txBody>
          <a:bodyPr vert="horz" lIns="91440" tIns="45720" rIns="91440" bIns="45720" rtlCol="0" anchor="t">
            <a:normAutofit/>
          </a:bodyPr>
          <a:lstStyle/>
          <a:p>
            <a:pPr marL="0" indent="0" algn="ctr">
              <a:buNone/>
            </a:pPr>
            <a:r>
              <a:rPr lang="en-US" sz="2100" b="1">
                <a:latin typeface="lato"/>
              </a:rPr>
              <a:t>Why India?</a:t>
            </a:r>
          </a:p>
          <a:p>
            <a:r>
              <a:rPr lang="en-US" sz="2100">
                <a:latin typeface="lato"/>
              </a:rPr>
              <a:t>Population: 1.2 Billion</a:t>
            </a:r>
          </a:p>
          <a:p>
            <a:r>
              <a:rPr lang="en-US" sz="2100">
                <a:latin typeface="lato"/>
              </a:rPr>
              <a:t>Vast diversity and large number of religious gathering</a:t>
            </a:r>
          </a:p>
          <a:p>
            <a:r>
              <a:rPr lang="en-US" sz="2100">
                <a:latin typeface="lato"/>
              </a:rPr>
              <a:t>For e.g. In 2013, around 30 million people gathered for </a:t>
            </a:r>
            <a:r>
              <a:rPr lang="en-US" sz="2100" err="1">
                <a:latin typeface="lato"/>
              </a:rPr>
              <a:t>Kumbh</a:t>
            </a:r>
            <a:r>
              <a:rPr lang="en-US" sz="2100">
                <a:latin typeface="lato"/>
              </a:rPr>
              <a:t> </a:t>
            </a:r>
            <a:r>
              <a:rPr lang="en-US" sz="2100" err="1">
                <a:latin typeface="lato"/>
              </a:rPr>
              <a:t>Mela</a:t>
            </a:r>
            <a:r>
              <a:rPr lang="en-US" sz="2100">
                <a:latin typeface="lato"/>
              </a:rPr>
              <a:t> pilgrimage. Almost 300,000 children were reported missing during this 55 day festival.</a:t>
            </a:r>
          </a:p>
          <a:p>
            <a:r>
              <a:rPr lang="en-US" sz="2100">
                <a:latin typeface="lato"/>
              </a:rPr>
              <a:t>On an average, 180 children go missing every day in India which's 1 child every 8 minute</a:t>
            </a:r>
          </a:p>
          <a:p>
            <a:pPr marL="0" indent="0">
              <a:buNone/>
            </a:pPr>
            <a:endParaRPr lang="en-US"/>
          </a:p>
          <a:p>
            <a:pPr marL="0" indent="0">
              <a:buNone/>
            </a:pPr>
            <a:endParaRPr lang="en-US"/>
          </a:p>
        </p:txBody>
      </p:sp>
      <p:pic>
        <p:nvPicPr>
          <p:cNvPr id="4" name="Picture 3" descr="Picture1.jpg"/>
          <p:cNvPicPr>
            <a:picLocks noChangeAspect="1"/>
          </p:cNvPicPr>
          <p:nvPr/>
        </p:nvPicPr>
        <p:blipFill>
          <a:blip r:embed="rId3"/>
          <a:stretch>
            <a:fillRect/>
          </a:stretch>
        </p:blipFill>
        <p:spPr>
          <a:xfrm>
            <a:off x="5621998" y="1733552"/>
            <a:ext cx="6354103" cy="4244185"/>
          </a:xfrm>
          <a:prstGeom prst="rect">
            <a:avLst/>
          </a:prstGeom>
        </p:spPr>
      </p:pic>
    </p:spTree>
    <p:extLst>
      <p:ext uri="{BB962C8B-B14F-4D97-AF65-F5344CB8AC3E}">
        <p14:creationId xmlns:p14="http://schemas.microsoft.com/office/powerpoint/2010/main" val="3019053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3850"/>
            <a:ext cx="10972800" cy="1143000"/>
          </a:xfrm>
        </p:spPr>
        <p:txBody>
          <a:bodyPr/>
          <a:lstStyle/>
          <a:p>
            <a:r>
              <a:rPr lang="en-US">
                <a:solidFill>
                  <a:srgbClr val="000000"/>
                </a:solidFill>
                <a:latin typeface="lato"/>
              </a:rPr>
              <a:t>Renaming the Product: Why </a:t>
            </a:r>
            <a:r>
              <a:rPr lang="en-US" err="1">
                <a:solidFill>
                  <a:srgbClr val="000000"/>
                </a:solidFill>
                <a:latin typeface="lato"/>
              </a:rPr>
              <a:t>PlayTag</a:t>
            </a:r>
            <a:r>
              <a:rPr lang="en-US">
                <a:solidFill>
                  <a:srgbClr val="000000"/>
                </a:solidFill>
                <a:latin typeface="lato"/>
              </a:rPr>
              <a:t>?</a:t>
            </a:r>
          </a:p>
        </p:txBody>
      </p:sp>
      <p:sp>
        <p:nvSpPr>
          <p:cNvPr id="3" name="Content Placeholder 2"/>
          <p:cNvSpPr>
            <a:spLocks noGrp="1"/>
          </p:cNvSpPr>
          <p:nvPr>
            <p:ph idx="1"/>
          </p:nvPr>
        </p:nvSpPr>
        <p:spPr>
          <a:xfrm>
            <a:off x="609600" y="1935163"/>
            <a:ext cx="5180493" cy="4389437"/>
          </a:xfrm>
        </p:spPr>
        <p:txBody>
          <a:bodyPr vert="horz" lIns="91440" tIns="45720" rIns="91440" bIns="45720" rtlCol="0" anchor="t">
            <a:normAutofit/>
          </a:bodyPr>
          <a:lstStyle/>
          <a:p>
            <a:r>
              <a:rPr lang="en-US" sz="3200">
                <a:latin typeface="lato"/>
              </a:rPr>
              <a:t>It is a tag like wearable tracking device while the kids can play and roam around freely</a:t>
            </a:r>
            <a:endParaRPr lang="en-US" sz="3200">
              <a:solidFill>
                <a:srgbClr val="000000"/>
              </a:solidFill>
              <a:latin typeface="lato"/>
            </a:endParaRPr>
          </a:p>
          <a:p>
            <a:r>
              <a:rPr lang="en-US" sz="3200">
                <a:latin typeface="lato"/>
              </a:rPr>
              <a:t>Reassurance for parents </a:t>
            </a:r>
          </a:p>
          <a:p>
            <a:r>
              <a:rPr lang="en-US" sz="3200">
                <a:latin typeface="lato"/>
              </a:rPr>
              <a:t>Safety and Independence for kids</a:t>
            </a:r>
          </a:p>
          <a:p>
            <a:pPr marL="0" indent="0">
              <a:buNone/>
            </a:pPr>
            <a:endParaRPr lang="en-US" sz="3200">
              <a:latin typeface="lato"/>
            </a:endParaRPr>
          </a:p>
          <a:p>
            <a:endParaRPr lang="en-US" sz="3200">
              <a:latin typeface="lato"/>
            </a:endParaRPr>
          </a:p>
        </p:txBody>
      </p:sp>
      <p:pic>
        <p:nvPicPr>
          <p:cNvPr id="5" name="Picture 4" descr="Capture.PNG"/>
          <p:cNvPicPr>
            <a:picLocks noChangeAspect="1"/>
          </p:cNvPicPr>
          <p:nvPr/>
        </p:nvPicPr>
        <p:blipFill>
          <a:blip r:embed="rId3"/>
          <a:stretch>
            <a:fillRect/>
          </a:stretch>
        </p:blipFill>
        <p:spPr>
          <a:xfrm>
            <a:off x="6015038" y="2006730"/>
            <a:ext cx="5557837" cy="4228970"/>
          </a:xfrm>
          <a:prstGeom prst="rect">
            <a:avLst/>
          </a:prstGeom>
        </p:spPr>
      </p:pic>
    </p:spTree>
    <p:extLst>
      <p:ext uri="{BB962C8B-B14F-4D97-AF65-F5344CB8AC3E}">
        <p14:creationId xmlns:p14="http://schemas.microsoft.com/office/powerpoint/2010/main" val="2891668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843" y="85727"/>
            <a:ext cx="10515600" cy="1325563"/>
          </a:xfrm>
        </p:spPr>
        <p:txBody>
          <a:bodyPr>
            <a:normAutofit/>
          </a:bodyPr>
          <a:lstStyle/>
          <a:p>
            <a:r>
              <a:rPr lang="en-US" sz="3600">
                <a:solidFill>
                  <a:schemeClr val="tx1"/>
                </a:solidFill>
                <a:latin typeface="lato"/>
              </a:rPr>
              <a:t>Target Customers in Indian Market- Analyzing Customer Behavior</a:t>
            </a:r>
          </a:p>
        </p:txBody>
      </p:sp>
      <p:pic>
        <p:nvPicPr>
          <p:cNvPr id="4" name="Content Placeholder 3" descr="child in india.PNG"/>
          <p:cNvPicPr>
            <a:picLocks noGrp="1" noChangeAspect="1"/>
          </p:cNvPicPr>
          <p:nvPr>
            <p:ph idx="1"/>
          </p:nvPr>
        </p:nvPicPr>
        <p:blipFill>
          <a:blip r:embed="rId3"/>
          <a:stretch>
            <a:fillRect/>
          </a:stretch>
        </p:blipFill>
        <p:spPr>
          <a:xfrm>
            <a:off x="6096000" y="1047750"/>
            <a:ext cx="6098990" cy="5810250"/>
          </a:xfrm>
        </p:spPr>
      </p:pic>
      <p:sp>
        <p:nvSpPr>
          <p:cNvPr id="3" name="TextBox 2"/>
          <p:cNvSpPr txBox="1"/>
          <p:nvPr/>
        </p:nvSpPr>
        <p:spPr>
          <a:xfrm>
            <a:off x="320674" y="1474790"/>
            <a:ext cx="5718175" cy="4939814"/>
          </a:xfrm>
          <a:prstGeom prst="rect">
            <a:avLst/>
          </a:prstGeom>
        </p:spPr>
        <p:txBody>
          <a:bodyPr wrap="square" rtlCol="0" anchor="t">
            <a:spAutoFit/>
          </a:bodyPr>
          <a:lstStyle/>
          <a:p>
            <a:r>
              <a:rPr lang="en-US" sz="1750">
                <a:latin typeface="lato"/>
              </a:rPr>
              <a:t>According to survey conducted by a leading newspaper in India:</a:t>
            </a:r>
            <a:endParaRPr lang="en-US" sz="1750">
              <a:solidFill>
                <a:srgbClr val="000000"/>
              </a:solidFill>
              <a:latin typeface="lato"/>
            </a:endParaRPr>
          </a:p>
          <a:p>
            <a:pPr marL="285750" indent="-285750">
              <a:buFont typeface="Arial" panose="020B0604020202020204" pitchFamily="34" charset="0"/>
              <a:buChar char="•"/>
            </a:pPr>
            <a:r>
              <a:rPr lang="en-US" sz="1750">
                <a:latin typeface="lato"/>
              </a:rPr>
              <a:t>Due to the IT boom in India, </a:t>
            </a:r>
            <a:r>
              <a:rPr lang="en-US" sz="1750">
                <a:solidFill>
                  <a:srgbClr val="000000"/>
                </a:solidFill>
                <a:latin typeface="lato"/>
              </a:rPr>
              <a:t>parents are spending less time with their kids but have more money to spend on them. </a:t>
            </a:r>
          </a:p>
          <a:p>
            <a:pPr marL="285750" indent="-285750">
              <a:buFont typeface="Arial" panose="020B0604020202020204" pitchFamily="34" charset="0"/>
              <a:buChar char="•"/>
            </a:pPr>
            <a:r>
              <a:rPr lang="en-US" sz="1750">
                <a:solidFill>
                  <a:srgbClr val="000000"/>
                </a:solidFill>
                <a:latin typeface="lato"/>
              </a:rPr>
              <a:t>Children are going to daycare/playschool at an increasingly early age.</a:t>
            </a:r>
          </a:p>
          <a:p>
            <a:pPr marL="285750" indent="-285750">
              <a:buFont typeface="Arial" panose="020B0604020202020204" pitchFamily="34" charset="0"/>
              <a:buChar char="•"/>
            </a:pPr>
            <a:r>
              <a:rPr lang="en-US" sz="1750">
                <a:latin typeface="lato"/>
              </a:rPr>
              <a:t>Parents have become more obsessive about their children and at the same time have also become more hands-off, delegating key tasks to maids, grand-parents, tutors, schools and other institutions and demanding greater accountability from them.</a:t>
            </a:r>
          </a:p>
          <a:p>
            <a:pPr marL="285750" indent="-285750">
              <a:buFont typeface="Arial" panose="020B0604020202020204" pitchFamily="34" charset="0"/>
              <a:buChar char="•"/>
            </a:pPr>
            <a:r>
              <a:rPr lang="en-US" sz="1750">
                <a:latin typeface="lato"/>
              </a:rPr>
              <a:t>There is rising concern among these parents about the safety and knowing the whereabouts of there children and willing to invest in tracking systems.</a:t>
            </a:r>
          </a:p>
          <a:p>
            <a:pPr marL="285750" indent="-285750">
              <a:buFont typeface="Arial" panose="020B0604020202020204" pitchFamily="34" charset="0"/>
              <a:buChar char="•"/>
            </a:pPr>
            <a:r>
              <a:rPr lang="en-US" sz="1750">
                <a:latin typeface="lato"/>
              </a:rPr>
              <a:t>From the Census data, out of the 158.8 million children, there are 41.2 million children in the urban areas.</a:t>
            </a:r>
          </a:p>
        </p:txBody>
      </p:sp>
    </p:spTree>
    <p:extLst>
      <p:ext uri="{BB962C8B-B14F-4D97-AF65-F5344CB8AC3E}">
        <p14:creationId xmlns:p14="http://schemas.microsoft.com/office/powerpoint/2010/main" val="3716376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112" y="155577"/>
            <a:ext cx="10515600" cy="1325563"/>
          </a:xfrm>
        </p:spPr>
        <p:txBody>
          <a:bodyPr>
            <a:normAutofit/>
          </a:bodyPr>
          <a:lstStyle/>
          <a:p>
            <a:r>
              <a:rPr lang="en-US" sz="3600">
                <a:solidFill>
                  <a:schemeClr val="tx1"/>
                </a:solidFill>
                <a:latin typeface="lato"/>
              </a:rPr>
              <a:t>Targeting in India</a:t>
            </a:r>
          </a:p>
        </p:txBody>
      </p:sp>
      <p:pic>
        <p:nvPicPr>
          <p:cNvPr id="6" name="Content Placeholder 5"/>
          <p:cNvPicPr>
            <a:picLocks noGrp="1" noChangeAspect="1"/>
          </p:cNvPicPr>
          <p:nvPr>
            <p:ph idx="1"/>
          </p:nvPr>
        </p:nvPicPr>
        <p:blipFill>
          <a:blip r:embed="rId3"/>
          <a:stretch>
            <a:fillRect/>
          </a:stretch>
        </p:blipFill>
        <p:spPr>
          <a:xfrm>
            <a:off x="5505450" y="0"/>
            <a:ext cx="6553200" cy="6858000"/>
          </a:xfrm>
        </p:spPr>
      </p:pic>
      <p:pic>
        <p:nvPicPr>
          <p:cNvPr id="7" name="Picture 6"/>
          <p:cNvPicPr>
            <a:picLocks noChangeAspect="1"/>
          </p:cNvPicPr>
          <p:nvPr/>
        </p:nvPicPr>
        <p:blipFill>
          <a:blip r:embed="rId4">
            <a:duotone>
              <a:prstClr val="black"/>
              <a:schemeClr val="accent2">
                <a:tint val="45000"/>
                <a:satMod val="400000"/>
              </a:schemeClr>
            </a:duotone>
          </a:blip>
          <a:stretch>
            <a:fillRect/>
          </a:stretch>
        </p:blipFill>
        <p:spPr>
          <a:xfrm>
            <a:off x="392113" y="2236580"/>
            <a:ext cx="4237039" cy="1814619"/>
          </a:xfrm>
          <a:prstGeom prst="rect">
            <a:avLst/>
          </a:prstGeom>
        </p:spPr>
      </p:pic>
    </p:spTree>
    <p:extLst>
      <p:ext uri="{BB962C8B-B14F-4D97-AF65-F5344CB8AC3E}">
        <p14:creationId xmlns:p14="http://schemas.microsoft.com/office/powerpoint/2010/main" val="255940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tx1"/>
                </a:solidFill>
                <a:latin typeface="lato"/>
              </a:rPr>
              <a:t>Potential Customers – What do we Know About Them?</a:t>
            </a:r>
            <a:endParaRPr lang="en-US" sz="3200" kern="1200">
              <a:solidFill>
                <a:srgbClr val="000000"/>
              </a:solidFill>
              <a:latin typeface="lato"/>
            </a:endParaRPr>
          </a:p>
        </p:txBody>
      </p:sp>
      <p:pic>
        <p:nvPicPr>
          <p:cNvPr id="4" name="Content Placeholder 3"/>
          <p:cNvPicPr>
            <a:picLocks noGrp="1" noChangeAspect="1"/>
          </p:cNvPicPr>
          <p:nvPr>
            <p:ph idx="1"/>
          </p:nvPr>
        </p:nvPicPr>
        <p:blipFill>
          <a:blip r:embed="rId3"/>
          <a:stretch>
            <a:fillRect/>
          </a:stretch>
        </p:blipFill>
        <p:spPr>
          <a:xfrm>
            <a:off x="342900" y="1581150"/>
            <a:ext cx="7293279" cy="4394199"/>
          </a:xfrm>
          <a:prstGeom prst="rect">
            <a:avLst/>
          </a:prstGeom>
        </p:spPr>
      </p:pic>
      <p:sp>
        <p:nvSpPr>
          <p:cNvPr id="7" name="Title 1"/>
          <p:cNvSpPr txBox="1">
            <a:spLocks/>
          </p:cNvSpPr>
          <p:nvPr/>
        </p:nvSpPr>
        <p:spPr>
          <a:xfrm>
            <a:off x="8242371" y="1828165"/>
            <a:ext cx="3610151" cy="37782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latin typeface="lato"/>
              </a:rPr>
              <a:t>Approximately 76.2% of missing children  are dead within three hours of the going missing. </a:t>
            </a:r>
            <a:r>
              <a:rPr lang="en-US" sz="1400">
                <a:latin typeface="lato"/>
              </a:rPr>
              <a:t>(</a:t>
            </a:r>
            <a:r>
              <a:rPr lang="en-US" sz="1400" i="1">
                <a:latin typeface="lato"/>
              </a:rPr>
              <a:t>The facts about missing children, </a:t>
            </a:r>
            <a:r>
              <a:rPr lang="en-US" sz="1400">
                <a:latin typeface="lato"/>
              </a:rPr>
              <a:t>Amber Alert, 2013)</a:t>
            </a:r>
          </a:p>
        </p:txBody>
      </p:sp>
    </p:spTree>
    <p:extLst>
      <p:ext uri="{BB962C8B-B14F-4D97-AF65-F5344CB8AC3E}">
        <p14:creationId xmlns:p14="http://schemas.microsoft.com/office/powerpoint/2010/main" val="1648719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209550" y="5177485"/>
            <a:ext cx="5550341" cy="16986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000000"/>
                </a:solidFill>
                <a:latin typeface="lato"/>
              </a:rPr>
              <a:t>Top five states where there is a major difference in missing and recovered children.</a:t>
            </a:r>
            <a:endParaRPr lang="en-US" sz="2000">
              <a:solidFill>
                <a:srgbClr val="FF0000"/>
              </a:solidFill>
              <a:latin typeface="lato"/>
            </a:endParaRPr>
          </a:p>
        </p:txBody>
      </p:sp>
      <p:sp>
        <p:nvSpPr>
          <p:cNvPr id="2" name="Title 1"/>
          <p:cNvSpPr>
            <a:spLocks noGrp="1"/>
          </p:cNvSpPr>
          <p:nvPr>
            <p:ph type="title"/>
          </p:nvPr>
        </p:nvSpPr>
        <p:spPr>
          <a:xfrm>
            <a:off x="3156170" y="133350"/>
            <a:ext cx="5334000" cy="723138"/>
          </a:xfrm>
        </p:spPr>
        <p:txBody>
          <a:bodyPr>
            <a:normAutofit fontScale="90000"/>
          </a:bodyPr>
          <a:lstStyle/>
          <a:p>
            <a:pPr algn="ctr"/>
            <a:r>
              <a:rPr lang="en-US">
                <a:solidFill>
                  <a:srgbClr val="000000"/>
                </a:solidFill>
                <a:latin typeface="lato"/>
              </a:rPr>
              <a:t>Targeting In India</a:t>
            </a:r>
          </a:p>
        </p:txBody>
      </p:sp>
      <p:graphicFrame>
        <p:nvGraphicFramePr>
          <p:cNvPr id="7" name="Content Placeholder 7"/>
          <p:cNvGraphicFramePr>
            <a:graphicFrameLocks/>
          </p:cNvGraphicFramePr>
          <p:nvPr>
            <p:extLst>
              <p:ext uri="{D42A27DB-BD31-4B8C-83A1-F6EECF244321}">
                <p14:modId xmlns:p14="http://schemas.microsoft.com/office/powerpoint/2010/main" val="2801320703"/>
              </p:ext>
            </p:extLst>
          </p:nvPr>
        </p:nvGraphicFramePr>
        <p:xfrm>
          <a:off x="6282106" y="933450"/>
          <a:ext cx="5776544" cy="371562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6327083" y="5177484"/>
            <a:ext cx="5403299" cy="1015663"/>
          </a:xfrm>
          <a:prstGeom prst="rect">
            <a:avLst/>
          </a:prstGeom>
          <a:noFill/>
        </p:spPr>
        <p:txBody>
          <a:bodyPr wrap="square" rtlCol="0" anchor="t">
            <a:spAutoFit/>
          </a:bodyPr>
          <a:lstStyle/>
          <a:p>
            <a:r>
              <a:rPr lang="en-US" sz="2000">
                <a:latin typeface="lato"/>
              </a:rPr>
              <a:t>The total number of untraced children in 2015 was 62,988 as against 34,444 in the year 2013 which is 84% rise </a:t>
            </a:r>
          </a:p>
        </p:txBody>
      </p:sp>
      <p:graphicFrame>
        <p:nvGraphicFramePr>
          <p:cNvPr id="4" name="Chart 3"/>
          <p:cNvGraphicFramePr/>
          <p:nvPr>
            <p:extLst>
              <p:ext uri="{D42A27DB-BD31-4B8C-83A1-F6EECF244321}">
                <p14:modId xmlns:p14="http://schemas.microsoft.com/office/powerpoint/2010/main" val="3024767746"/>
              </p:ext>
            </p:extLst>
          </p:nvPr>
        </p:nvGraphicFramePr>
        <p:xfrm>
          <a:off x="129841" y="1285875"/>
          <a:ext cx="6153150" cy="37338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571661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0688"/>
            <a:ext cx="10972800" cy="1143000"/>
          </a:xfrm>
        </p:spPr>
        <p:txBody>
          <a:bodyPr>
            <a:normAutofit/>
          </a:bodyPr>
          <a:lstStyle/>
          <a:p>
            <a:pPr algn="ctr"/>
            <a:r>
              <a:rPr lang="en-US" sz="4000">
                <a:solidFill>
                  <a:schemeClr val="tx1"/>
                </a:solidFill>
                <a:latin typeface="lato"/>
              </a:rPr>
              <a:t>Positioning Statement for India (</a:t>
            </a:r>
            <a:r>
              <a:rPr lang="en-US" sz="4000" err="1">
                <a:solidFill>
                  <a:schemeClr val="tx1"/>
                </a:solidFill>
                <a:latin typeface="lato"/>
              </a:rPr>
              <a:t>PlayTag</a:t>
            </a:r>
            <a:r>
              <a:rPr lang="en-US" sz="4000">
                <a:solidFill>
                  <a:schemeClr val="tx1"/>
                </a:solidFill>
                <a:latin typeface="lato"/>
              </a:rPr>
              <a:t>)</a:t>
            </a:r>
          </a:p>
        </p:txBody>
      </p:sp>
      <p:sp>
        <p:nvSpPr>
          <p:cNvPr id="3" name="Content Placeholder 2"/>
          <p:cNvSpPr>
            <a:spLocks noGrp="1"/>
          </p:cNvSpPr>
          <p:nvPr>
            <p:ph idx="1"/>
          </p:nvPr>
        </p:nvSpPr>
        <p:spPr/>
        <p:txBody>
          <a:bodyPr vert="horz" lIns="91440" tIns="45720" rIns="91440" bIns="45720" rtlCol="0" anchor="t">
            <a:normAutofit/>
          </a:bodyPr>
          <a:lstStyle/>
          <a:p>
            <a:pPr marL="0" indent="0" algn="ctr">
              <a:buNone/>
            </a:pPr>
            <a:r>
              <a:rPr lang="en-US">
                <a:latin typeface="lato"/>
              </a:rPr>
              <a:t>For working professionals, concerned with the whereabouts of their children, </a:t>
            </a:r>
            <a:r>
              <a:rPr lang="en-US" err="1">
                <a:latin typeface="lato"/>
              </a:rPr>
              <a:t>PlayTag</a:t>
            </a:r>
            <a:r>
              <a:rPr lang="en-US">
                <a:latin typeface="lato"/>
              </a:rPr>
              <a:t> is a GPS tracking wearable device with calling functionality and is first of its kind in the Indian market</a:t>
            </a:r>
          </a:p>
        </p:txBody>
      </p:sp>
    </p:spTree>
    <p:extLst>
      <p:ext uri="{BB962C8B-B14F-4D97-AF65-F5344CB8AC3E}">
        <p14:creationId xmlns:p14="http://schemas.microsoft.com/office/powerpoint/2010/main" val="4186610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962403" y="428625"/>
            <a:ext cx="3254669" cy="982665"/>
          </a:xfrm>
        </p:spPr>
        <p:txBody>
          <a:bodyPr>
            <a:normAutofit/>
          </a:bodyPr>
          <a:lstStyle/>
          <a:p>
            <a:pPr algn="ctr"/>
            <a:r>
              <a:rPr lang="en-US">
                <a:solidFill>
                  <a:schemeClr val="tx1"/>
                </a:solidFill>
                <a:latin typeface="lato"/>
              </a:rPr>
              <a:t>Pricing</a:t>
            </a:r>
          </a:p>
        </p:txBody>
      </p:sp>
      <p:sp>
        <p:nvSpPr>
          <p:cNvPr id="3" name="Content Placeholder 2"/>
          <p:cNvSpPr>
            <a:spLocks noGrp="1"/>
          </p:cNvSpPr>
          <p:nvPr>
            <p:ph idx="1"/>
          </p:nvPr>
        </p:nvSpPr>
        <p:spPr>
          <a:xfrm>
            <a:off x="381001" y="1562102"/>
            <a:ext cx="4936067" cy="4870449"/>
          </a:xfrm>
        </p:spPr>
        <p:txBody>
          <a:bodyPr vert="horz" lIns="91440" tIns="45720" rIns="91440" bIns="45720" rtlCol="0" anchor="t">
            <a:noAutofit/>
          </a:bodyPr>
          <a:lstStyle/>
          <a:p>
            <a:r>
              <a:rPr lang="en-US" sz="2400">
                <a:latin typeface="lato"/>
              </a:rPr>
              <a:t>In India, due to the vast population, the problem of children going missing is more severe</a:t>
            </a:r>
          </a:p>
          <a:p>
            <a:r>
              <a:rPr lang="en-US" sz="2400">
                <a:latin typeface="lato"/>
              </a:rPr>
              <a:t>Parents having the capacity to afford this type of product is not uniform</a:t>
            </a:r>
          </a:p>
          <a:p>
            <a:r>
              <a:rPr lang="en-US" sz="2400">
                <a:latin typeface="lato"/>
              </a:rPr>
              <a:t>It is not feasible to sell the product at the same price in United States or Europe so we plan to introduce a low cost product with slight different features  </a:t>
            </a:r>
          </a:p>
          <a:p>
            <a:endParaRPr lang="en-US" sz="2000"/>
          </a:p>
        </p:txBody>
      </p:sp>
      <p:pic>
        <p:nvPicPr>
          <p:cNvPr id="5" name="Picture 4"/>
          <p:cNvPicPr>
            <a:picLocks noChangeAspect="1"/>
          </p:cNvPicPr>
          <p:nvPr/>
        </p:nvPicPr>
        <p:blipFill>
          <a:blip r:embed="rId3"/>
          <a:stretch>
            <a:fillRect/>
          </a:stretch>
        </p:blipFill>
        <p:spPr>
          <a:xfrm>
            <a:off x="5969844" y="276226"/>
            <a:ext cx="6066581" cy="6156325"/>
          </a:xfrm>
          <a:prstGeom prst="rect">
            <a:avLst/>
          </a:prstGeom>
        </p:spPr>
      </p:pic>
    </p:spTree>
    <p:extLst>
      <p:ext uri="{BB962C8B-B14F-4D97-AF65-F5344CB8AC3E}">
        <p14:creationId xmlns:p14="http://schemas.microsoft.com/office/powerpoint/2010/main" val="2306914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39" y="0"/>
            <a:ext cx="12195259" cy="925514"/>
          </a:xfrm>
        </p:spPr>
        <p:txBody>
          <a:bodyPr/>
          <a:lstStyle/>
          <a:p>
            <a:pPr algn="ctr"/>
            <a:r>
              <a:rPr lang="en-US">
                <a:solidFill>
                  <a:schemeClr val="tx1"/>
                </a:solidFill>
                <a:latin typeface="lato"/>
              </a:rPr>
              <a:t>Change in Product Features</a:t>
            </a:r>
          </a:p>
        </p:txBody>
      </p:sp>
      <p:pic>
        <p:nvPicPr>
          <p:cNvPr id="4" name="Content Placeholder 3"/>
          <p:cNvPicPr>
            <a:picLocks noGrp="1" noChangeAspect="1"/>
          </p:cNvPicPr>
          <p:nvPr>
            <p:ph idx="1"/>
          </p:nvPr>
        </p:nvPicPr>
        <p:blipFill>
          <a:blip r:embed="rId3"/>
          <a:stretch>
            <a:fillRect/>
          </a:stretch>
        </p:blipFill>
        <p:spPr>
          <a:xfrm>
            <a:off x="1067087" y="1047750"/>
            <a:ext cx="1400175" cy="1247775"/>
          </a:xfrm>
        </p:spPr>
      </p:pic>
      <p:pic>
        <p:nvPicPr>
          <p:cNvPr id="5" name="Picture 4"/>
          <p:cNvPicPr>
            <a:picLocks noChangeAspect="1"/>
          </p:cNvPicPr>
          <p:nvPr/>
        </p:nvPicPr>
        <p:blipFill>
          <a:blip r:embed="rId4"/>
          <a:stretch>
            <a:fillRect/>
          </a:stretch>
        </p:blipFill>
        <p:spPr>
          <a:xfrm>
            <a:off x="6964651" y="5429250"/>
            <a:ext cx="1242484" cy="1215356"/>
          </a:xfrm>
          <a:prstGeom prst="rect">
            <a:avLst/>
          </a:prstGeom>
        </p:spPr>
      </p:pic>
      <p:pic>
        <p:nvPicPr>
          <p:cNvPr id="6" name="Picture 5"/>
          <p:cNvPicPr>
            <a:picLocks noChangeAspect="1"/>
          </p:cNvPicPr>
          <p:nvPr/>
        </p:nvPicPr>
        <p:blipFill>
          <a:blip r:embed="rId5"/>
          <a:stretch>
            <a:fillRect/>
          </a:stretch>
        </p:blipFill>
        <p:spPr>
          <a:xfrm>
            <a:off x="1276694" y="4152900"/>
            <a:ext cx="952500" cy="1152525"/>
          </a:xfrm>
          <a:prstGeom prst="rect">
            <a:avLst/>
          </a:prstGeom>
        </p:spPr>
      </p:pic>
      <p:pic>
        <p:nvPicPr>
          <p:cNvPr id="7" name="Picture 6"/>
          <p:cNvPicPr>
            <a:picLocks noChangeAspect="1"/>
          </p:cNvPicPr>
          <p:nvPr/>
        </p:nvPicPr>
        <p:blipFill>
          <a:blip r:embed="rId6"/>
          <a:stretch>
            <a:fillRect/>
          </a:stretch>
        </p:blipFill>
        <p:spPr>
          <a:xfrm>
            <a:off x="6917013" y="4257675"/>
            <a:ext cx="1209675" cy="1066800"/>
          </a:xfrm>
          <a:prstGeom prst="rect">
            <a:avLst/>
          </a:prstGeom>
        </p:spPr>
      </p:pic>
      <p:pic>
        <p:nvPicPr>
          <p:cNvPr id="8" name="Picture 7"/>
          <p:cNvPicPr>
            <a:picLocks noChangeAspect="1"/>
          </p:cNvPicPr>
          <p:nvPr/>
        </p:nvPicPr>
        <p:blipFill>
          <a:blip r:embed="rId7"/>
          <a:stretch>
            <a:fillRect/>
          </a:stretch>
        </p:blipFill>
        <p:spPr>
          <a:xfrm>
            <a:off x="1171891" y="5438775"/>
            <a:ext cx="1194296" cy="1186537"/>
          </a:xfrm>
          <a:prstGeom prst="rect">
            <a:avLst/>
          </a:prstGeom>
        </p:spPr>
      </p:pic>
      <p:sp>
        <p:nvSpPr>
          <p:cNvPr id="9" name="TextBox 8"/>
          <p:cNvSpPr txBox="1"/>
          <p:nvPr/>
        </p:nvSpPr>
        <p:spPr>
          <a:xfrm>
            <a:off x="4724400" y="3193211"/>
            <a:ext cx="2743200" cy="1477328"/>
          </a:xfrm>
          <a:prstGeom prst="rect">
            <a:avLst/>
          </a:prstGeom>
        </p:spPr>
        <p:txBody>
          <a:bodyPr rtlCol="0">
            <a:spAutoFit/>
          </a:bodyPr>
          <a:lstStyle/>
          <a:p>
            <a:pPr algn="ctr"/>
            <a:br>
              <a:rPr lang="en-US" b="1">
                <a:latin typeface="Helvetica"/>
                <a:cs typeface="Helvetica"/>
              </a:rPr>
            </a:br>
            <a:endParaRPr lang="en-US" b="1">
              <a:latin typeface="Helvetica"/>
              <a:cs typeface="Helvetica"/>
            </a:endParaRPr>
          </a:p>
          <a:p>
            <a:pPr algn="ctr"/>
            <a:br>
              <a:rPr lang="en-US" b="1">
                <a:latin typeface="Helvetica"/>
                <a:cs typeface="Helvetica"/>
              </a:rPr>
            </a:br>
            <a:endParaRPr lang="en-US" b="1">
              <a:latin typeface="Helvetica"/>
              <a:cs typeface="Helvetica"/>
            </a:endParaRPr>
          </a:p>
          <a:p>
            <a:pPr algn="ctr"/>
            <a:endParaRPr lang="en-US">
              <a:solidFill>
                <a:srgbClr val="000000"/>
              </a:solidFill>
              <a:latin typeface="Calibri"/>
            </a:endParaRPr>
          </a:p>
        </p:txBody>
      </p:sp>
      <p:sp>
        <p:nvSpPr>
          <p:cNvPr id="15" name="TextBox 14"/>
          <p:cNvSpPr txBox="1"/>
          <p:nvPr/>
        </p:nvSpPr>
        <p:spPr>
          <a:xfrm>
            <a:off x="8012684" y="5686425"/>
            <a:ext cx="2743200" cy="369332"/>
          </a:xfrm>
          <a:prstGeom prst="rect">
            <a:avLst/>
          </a:prstGeom>
        </p:spPr>
        <p:txBody>
          <a:bodyPr rtlCol="0">
            <a:spAutoFit/>
          </a:bodyPr>
          <a:lstStyle/>
          <a:p>
            <a:pPr algn="ctr"/>
            <a:r>
              <a:rPr lang="en-US">
                <a:latin typeface="Calibri"/>
              </a:rPr>
              <a:t>Calling feature Retained</a:t>
            </a:r>
            <a:endParaRPr lang="en-US">
              <a:solidFill>
                <a:srgbClr val="000000"/>
              </a:solidFill>
              <a:latin typeface="Calibri"/>
            </a:endParaRPr>
          </a:p>
        </p:txBody>
      </p:sp>
      <p:pic>
        <p:nvPicPr>
          <p:cNvPr id="16" name="Picture 15"/>
          <p:cNvPicPr>
            <a:picLocks noChangeAspect="1"/>
          </p:cNvPicPr>
          <p:nvPr/>
        </p:nvPicPr>
        <p:blipFill>
          <a:blip r:embed="rId8"/>
          <a:stretch>
            <a:fillRect/>
          </a:stretch>
        </p:blipFill>
        <p:spPr>
          <a:xfrm>
            <a:off x="6955124" y="1066800"/>
            <a:ext cx="1143800" cy="1382539"/>
          </a:xfrm>
          <a:prstGeom prst="rect">
            <a:avLst/>
          </a:prstGeom>
        </p:spPr>
      </p:pic>
      <p:sp>
        <p:nvSpPr>
          <p:cNvPr id="18" name="TextBox 17"/>
          <p:cNvSpPr txBox="1"/>
          <p:nvPr/>
        </p:nvSpPr>
        <p:spPr>
          <a:xfrm>
            <a:off x="4724399" y="2820839"/>
            <a:ext cx="2743200" cy="369332"/>
          </a:xfrm>
          <a:prstGeom prst="rect">
            <a:avLst/>
          </a:prstGeom>
        </p:spPr>
        <p:txBody>
          <a:bodyPr rtlCol="0">
            <a:spAutoFit/>
          </a:bodyPr>
          <a:lstStyle/>
          <a:p>
            <a:pPr algn="ctr"/>
            <a:endParaRPr lang="en-US">
              <a:solidFill>
                <a:srgbClr val="000000"/>
              </a:solidFill>
              <a:latin typeface="Calibri"/>
            </a:endParaRPr>
          </a:p>
        </p:txBody>
      </p:sp>
      <p:sp>
        <p:nvSpPr>
          <p:cNvPr id="19" name="TextBox 18"/>
          <p:cNvSpPr txBox="1"/>
          <p:nvPr/>
        </p:nvSpPr>
        <p:spPr>
          <a:xfrm>
            <a:off x="8582024" y="1746132"/>
            <a:ext cx="4840288" cy="523220"/>
          </a:xfrm>
          <a:prstGeom prst="rect">
            <a:avLst/>
          </a:prstGeom>
        </p:spPr>
        <p:txBody>
          <a:bodyPr rtlCol="0">
            <a:spAutoFit/>
          </a:bodyPr>
          <a:lstStyle/>
          <a:p>
            <a:pPr algn="just"/>
            <a:endParaRPr lang="en-US" sz="2800">
              <a:solidFill>
                <a:srgbClr val="000000"/>
              </a:solidFill>
              <a:latin typeface="Calibri"/>
            </a:endParaRPr>
          </a:p>
        </p:txBody>
      </p:sp>
      <p:sp>
        <p:nvSpPr>
          <p:cNvPr id="20" name="TextBox 19"/>
          <p:cNvSpPr txBox="1"/>
          <p:nvPr/>
        </p:nvSpPr>
        <p:spPr>
          <a:xfrm>
            <a:off x="2324726" y="1600200"/>
            <a:ext cx="2743200" cy="646331"/>
          </a:xfrm>
          <a:prstGeom prst="rect">
            <a:avLst/>
          </a:prstGeom>
        </p:spPr>
        <p:txBody>
          <a:bodyPr rtlCol="0">
            <a:spAutoFit/>
          </a:bodyPr>
          <a:lstStyle/>
          <a:p>
            <a:pPr algn="ctr"/>
            <a:r>
              <a:rPr lang="en-US"/>
              <a:t>International Coverage Restriction</a:t>
            </a:r>
          </a:p>
        </p:txBody>
      </p:sp>
      <p:sp>
        <p:nvSpPr>
          <p:cNvPr id="21" name="TextBox 20"/>
          <p:cNvSpPr txBox="1"/>
          <p:nvPr/>
        </p:nvSpPr>
        <p:spPr>
          <a:xfrm>
            <a:off x="8098432" y="1828800"/>
            <a:ext cx="2743200" cy="369332"/>
          </a:xfrm>
          <a:prstGeom prst="rect">
            <a:avLst/>
          </a:prstGeom>
        </p:spPr>
        <p:txBody>
          <a:bodyPr rtlCol="0">
            <a:spAutoFit/>
          </a:bodyPr>
          <a:lstStyle/>
          <a:p>
            <a:pPr algn="ctr"/>
            <a:r>
              <a:rPr lang="en-US"/>
              <a:t>Wearable Device</a:t>
            </a:r>
          </a:p>
        </p:txBody>
      </p:sp>
      <p:sp>
        <p:nvSpPr>
          <p:cNvPr id="22" name="TextBox 21"/>
          <p:cNvSpPr txBox="1"/>
          <p:nvPr/>
        </p:nvSpPr>
        <p:spPr>
          <a:xfrm>
            <a:off x="2134175" y="4448175"/>
            <a:ext cx="2743200" cy="646331"/>
          </a:xfrm>
          <a:prstGeom prst="rect">
            <a:avLst/>
          </a:prstGeom>
        </p:spPr>
        <p:txBody>
          <a:bodyPr rtlCol="0">
            <a:spAutoFit/>
          </a:bodyPr>
          <a:lstStyle/>
          <a:p>
            <a:pPr algn="ctr"/>
            <a:r>
              <a:rPr lang="en-US"/>
              <a:t>App And Reports Retained</a:t>
            </a:r>
          </a:p>
        </p:txBody>
      </p:sp>
      <p:sp>
        <p:nvSpPr>
          <p:cNvPr id="23" name="TextBox 22"/>
          <p:cNvSpPr txBox="1"/>
          <p:nvPr/>
        </p:nvSpPr>
        <p:spPr>
          <a:xfrm>
            <a:off x="8098432" y="4467225"/>
            <a:ext cx="2743200" cy="369332"/>
          </a:xfrm>
          <a:prstGeom prst="rect">
            <a:avLst/>
          </a:prstGeom>
        </p:spPr>
        <p:txBody>
          <a:bodyPr rtlCol="0">
            <a:spAutoFit/>
          </a:bodyPr>
          <a:lstStyle/>
          <a:p>
            <a:pPr algn="ctr"/>
            <a:r>
              <a:rPr lang="en-US">
                <a:solidFill>
                  <a:srgbClr val="000000"/>
                </a:solidFill>
                <a:latin typeface="Calibri"/>
              </a:rPr>
              <a:t>S.O.S</a:t>
            </a:r>
          </a:p>
        </p:txBody>
      </p:sp>
      <p:pic>
        <p:nvPicPr>
          <p:cNvPr id="24" name="Picture 23"/>
          <p:cNvPicPr>
            <a:picLocks noChangeAspect="1"/>
          </p:cNvPicPr>
          <p:nvPr/>
        </p:nvPicPr>
        <p:blipFill>
          <a:blip r:embed="rId9"/>
          <a:stretch>
            <a:fillRect/>
          </a:stretch>
        </p:blipFill>
        <p:spPr>
          <a:xfrm>
            <a:off x="6964651" y="2838450"/>
            <a:ext cx="1232611" cy="1233488"/>
          </a:xfrm>
          <a:prstGeom prst="rect">
            <a:avLst/>
          </a:prstGeom>
        </p:spPr>
      </p:pic>
      <p:sp>
        <p:nvSpPr>
          <p:cNvPr id="25" name="TextBox 24"/>
          <p:cNvSpPr txBox="1"/>
          <p:nvPr/>
        </p:nvSpPr>
        <p:spPr>
          <a:xfrm>
            <a:off x="8098432" y="3381375"/>
            <a:ext cx="2743200" cy="369332"/>
          </a:xfrm>
          <a:prstGeom prst="rect">
            <a:avLst/>
          </a:prstGeom>
        </p:spPr>
        <p:txBody>
          <a:bodyPr rtlCol="0">
            <a:spAutoFit/>
          </a:bodyPr>
          <a:lstStyle/>
          <a:p>
            <a:pPr algn="ctr"/>
            <a:r>
              <a:rPr lang="en-US">
                <a:solidFill>
                  <a:srgbClr val="000000"/>
                </a:solidFill>
                <a:latin typeface="Calibri"/>
              </a:rPr>
              <a:t>Reduced battery life</a:t>
            </a:r>
          </a:p>
        </p:txBody>
      </p:sp>
      <p:pic>
        <p:nvPicPr>
          <p:cNvPr id="26" name="Picture 25"/>
          <p:cNvPicPr>
            <a:picLocks noChangeAspect="1"/>
          </p:cNvPicPr>
          <p:nvPr/>
        </p:nvPicPr>
        <p:blipFill>
          <a:blip r:embed="rId10"/>
          <a:stretch>
            <a:fillRect/>
          </a:stretch>
        </p:blipFill>
        <p:spPr>
          <a:xfrm>
            <a:off x="1067087" y="2524125"/>
            <a:ext cx="1358900" cy="1520551"/>
          </a:xfrm>
          <a:prstGeom prst="rect">
            <a:avLst/>
          </a:prstGeom>
        </p:spPr>
      </p:pic>
      <p:sp>
        <p:nvSpPr>
          <p:cNvPr id="27" name="TextBox 26"/>
          <p:cNvSpPr txBox="1"/>
          <p:nvPr/>
        </p:nvSpPr>
        <p:spPr>
          <a:xfrm>
            <a:off x="1962679" y="5791200"/>
            <a:ext cx="2743200" cy="369332"/>
          </a:xfrm>
          <a:prstGeom prst="rect">
            <a:avLst/>
          </a:prstGeom>
        </p:spPr>
        <p:txBody>
          <a:bodyPr rtlCol="0">
            <a:spAutoFit/>
          </a:bodyPr>
          <a:lstStyle/>
          <a:p>
            <a:pPr algn="ctr"/>
            <a:r>
              <a:rPr lang="en-US" err="1">
                <a:solidFill>
                  <a:srgbClr val="000000"/>
                </a:solidFill>
                <a:latin typeface="Calibri"/>
              </a:rPr>
              <a:t>GeoFence</a:t>
            </a:r>
            <a:endParaRPr lang="en-US">
              <a:solidFill>
                <a:srgbClr val="000000"/>
              </a:solidFill>
              <a:latin typeface="Calibri"/>
            </a:endParaRPr>
          </a:p>
        </p:txBody>
      </p:sp>
      <p:sp>
        <p:nvSpPr>
          <p:cNvPr id="28" name="TextBox 27"/>
          <p:cNvSpPr txBox="1"/>
          <p:nvPr/>
        </p:nvSpPr>
        <p:spPr>
          <a:xfrm>
            <a:off x="2000789" y="3105150"/>
            <a:ext cx="2743200" cy="369332"/>
          </a:xfrm>
          <a:prstGeom prst="rect">
            <a:avLst/>
          </a:prstGeom>
        </p:spPr>
        <p:txBody>
          <a:bodyPr rtlCol="0">
            <a:spAutoFit/>
          </a:bodyPr>
          <a:lstStyle/>
          <a:p>
            <a:pPr algn="ctr"/>
            <a:r>
              <a:rPr lang="en-US">
                <a:solidFill>
                  <a:srgbClr val="000000"/>
                </a:solidFill>
                <a:latin typeface="Calibri"/>
              </a:rPr>
              <a:t>Low Cost Carrier</a:t>
            </a:r>
          </a:p>
        </p:txBody>
      </p:sp>
    </p:spTree>
    <p:extLst>
      <p:ext uri="{BB962C8B-B14F-4D97-AF65-F5344CB8AC3E}">
        <p14:creationId xmlns:p14="http://schemas.microsoft.com/office/powerpoint/2010/main" val="83546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23850"/>
            <a:ext cx="10972800" cy="856488"/>
          </a:xfrm>
        </p:spPr>
        <p:txBody>
          <a:bodyPr/>
          <a:lstStyle/>
          <a:p>
            <a:pPr algn="ctr"/>
            <a:r>
              <a:rPr lang="en-US">
                <a:solidFill>
                  <a:schemeClr val="tx1"/>
                </a:solidFill>
                <a:latin typeface="lato"/>
              </a:rPr>
              <a:t>Distribution in India</a:t>
            </a:r>
          </a:p>
        </p:txBody>
      </p:sp>
      <p:sp>
        <p:nvSpPr>
          <p:cNvPr id="3" name="Content Placeholder 2"/>
          <p:cNvSpPr>
            <a:spLocks noGrp="1"/>
          </p:cNvSpPr>
          <p:nvPr>
            <p:ph idx="1"/>
          </p:nvPr>
        </p:nvSpPr>
        <p:spPr/>
        <p:txBody>
          <a:bodyPr vert="horz" lIns="91440" tIns="45720" rIns="91440" bIns="45720" rtlCol="0" anchor="t">
            <a:normAutofit/>
          </a:bodyPr>
          <a:lstStyle/>
          <a:p>
            <a:r>
              <a:rPr lang="en-US">
                <a:solidFill>
                  <a:srgbClr val="000000"/>
                </a:solidFill>
                <a:latin typeface="lato"/>
              </a:rPr>
              <a:t>Daycares / Schools </a:t>
            </a:r>
          </a:p>
          <a:p>
            <a:r>
              <a:rPr lang="en-US">
                <a:solidFill>
                  <a:srgbClr val="000000"/>
                </a:solidFill>
                <a:latin typeface="lato"/>
              </a:rPr>
              <a:t>Public Parks</a:t>
            </a:r>
          </a:p>
          <a:p>
            <a:r>
              <a:rPr lang="en-US">
                <a:solidFill>
                  <a:srgbClr val="000000"/>
                </a:solidFill>
                <a:latin typeface="lato"/>
              </a:rPr>
              <a:t>Cafeterias of IT companies</a:t>
            </a:r>
          </a:p>
          <a:p>
            <a:r>
              <a:rPr lang="en-US">
                <a:solidFill>
                  <a:srgbClr val="000000"/>
                </a:solidFill>
                <a:latin typeface="lato"/>
              </a:rPr>
              <a:t>Advertisements on local trains and bus stations – majority of the working population in the cities uses these for daily commute to work</a:t>
            </a:r>
          </a:p>
        </p:txBody>
      </p:sp>
    </p:spTree>
    <p:extLst>
      <p:ext uri="{BB962C8B-B14F-4D97-AF65-F5344CB8AC3E}">
        <p14:creationId xmlns:p14="http://schemas.microsoft.com/office/powerpoint/2010/main" val="260800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483" r="2325" b="-3"/>
          <a:stretch/>
        </p:blipFill>
        <p:spPr>
          <a:xfrm>
            <a:off x="942975" y="1911889"/>
            <a:ext cx="6233160" cy="4272681"/>
          </a:xfrm>
          <a:prstGeom prst="rect">
            <a:avLst/>
          </a:prstGeom>
        </p:spPr>
      </p:pic>
      <p:sp>
        <p:nvSpPr>
          <p:cNvPr id="2" name="Title 1"/>
          <p:cNvSpPr>
            <a:spLocks noGrp="1"/>
          </p:cNvSpPr>
          <p:nvPr>
            <p:ph type="title"/>
          </p:nvPr>
        </p:nvSpPr>
        <p:spPr>
          <a:xfrm>
            <a:off x="379846" y="619125"/>
            <a:ext cx="10972800" cy="608838"/>
          </a:xfrm>
        </p:spPr>
        <p:txBody>
          <a:bodyPr>
            <a:normAutofit fontScale="90000"/>
          </a:bodyPr>
          <a:lstStyle/>
          <a:p>
            <a:pPr algn="ctr"/>
            <a:r>
              <a:rPr lang="en-US">
                <a:solidFill>
                  <a:schemeClr val="tx1"/>
                </a:solidFill>
                <a:latin typeface="lato"/>
              </a:rPr>
              <a:t>Why </a:t>
            </a:r>
            <a:r>
              <a:rPr lang="en-US" err="1">
                <a:solidFill>
                  <a:schemeClr val="tx1"/>
                </a:solidFill>
                <a:latin typeface="lato"/>
              </a:rPr>
              <a:t>PlayTag</a:t>
            </a:r>
            <a:r>
              <a:rPr lang="en-US">
                <a:solidFill>
                  <a:schemeClr val="tx1"/>
                </a:solidFill>
                <a:latin typeface="lato"/>
              </a:rPr>
              <a:t> in India</a:t>
            </a:r>
          </a:p>
        </p:txBody>
      </p:sp>
      <p:sp>
        <p:nvSpPr>
          <p:cNvPr id="3" name="Content Placeholder 2"/>
          <p:cNvSpPr>
            <a:spLocks noGrp="1"/>
          </p:cNvSpPr>
          <p:nvPr>
            <p:ph idx="1"/>
          </p:nvPr>
        </p:nvSpPr>
        <p:spPr>
          <a:xfrm>
            <a:off x="7552944" y="1825625"/>
            <a:ext cx="3800856" cy="4351338"/>
          </a:xfrm>
        </p:spPr>
        <p:txBody>
          <a:bodyPr vert="horz" lIns="91440" tIns="45720" rIns="91440" bIns="45720" rtlCol="0" anchor="t">
            <a:normAutofit lnSpcReduction="10000"/>
          </a:bodyPr>
          <a:lstStyle/>
          <a:p>
            <a:r>
              <a:rPr lang="en-US" sz="2100">
                <a:latin typeface="lato"/>
              </a:rPr>
              <a:t>Security is less</a:t>
            </a:r>
          </a:p>
          <a:p>
            <a:r>
              <a:rPr lang="en-US" sz="2100">
                <a:latin typeface="lato"/>
              </a:rPr>
              <a:t>Cameras – malls, public places, </a:t>
            </a:r>
            <a:r>
              <a:rPr lang="en-US" sz="2100" err="1">
                <a:latin typeface="lato"/>
              </a:rPr>
              <a:t>etc</a:t>
            </a:r>
            <a:endParaRPr lang="en-US" sz="2100">
              <a:latin typeface="lato"/>
            </a:endParaRPr>
          </a:p>
          <a:p>
            <a:r>
              <a:rPr lang="en-US" sz="2100">
                <a:latin typeface="lato"/>
              </a:rPr>
              <a:t>Police reporting – procedure is long – take time for action </a:t>
            </a:r>
          </a:p>
          <a:p>
            <a:r>
              <a:rPr lang="en-US" sz="2100">
                <a:latin typeface="lato"/>
              </a:rPr>
              <a:t>Number of  missing cases reported/day :180</a:t>
            </a:r>
          </a:p>
          <a:p>
            <a:r>
              <a:rPr lang="en-US" sz="2100">
                <a:latin typeface="lato"/>
              </a:rPr>
              <a:t>Instant facility – 911 n/a</a:t>
            </a:r>
          </a:p>
          <a:p>
            <a:r>
              <a:rPr lang="en-US" sz="2100">
                <a:latin typeface="lato"/>
              </a:rPr>
              <a:t>Over-protective nature, long – period with parents</a:t>
            </a:r>
          </a:p>
          <a:p>
            <a:r>
              <a:rPr lang="en-US" sz="2100">
                <a:latin typeface="lato"/>
              </a:rPr>
              <a:t>Parents spend most of their savings on Children.</a:t>
            </a:r>
          </a:p>
          <a:p>
            <a:endParaRPr lang="en-US" sz="2000">
              <a:solidFill>
                <a:srgbClr val="000000"/>
              </a:solidFill>
              <a:latin typeface="Calibri"/>
            </a:endParaRPr>
          </a:p>
          <a:p>
            <a:endParaRPr lang="en-US" sz="2000">
              <a:solidFill>
                <a:srgbClr val="000000"/>
              </a:solidFill>
              <a:latin typeface="Calibri"/>
            </a:endParaRPr>
          </a:p>
          <a:p>
            <a:endParaRPr lang="en-US" sz="2000">
              <a:solidFill>
                <a:srgbClr val="000000"/>
              </a:solidFill>
              <a:latin typeface="Calibri"/>
            </a:endParaRPr>
          </a:p>
        </p:txBody>
      </p:sp>
    </p:spTree>
    <p:extLst>
      <p:ext uri="{BB962C8B-B14F-4D97-AF65-F5344CB8AC3E}">
        <p14:creationId xmlns:p14="http://schemas.microsoft.com/office/powerpoint/2010/main" val="3139682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56664"/>
            <a:ext cx="3684250" cy="1734016"/>
          </a:xfrm>
        </p:spPr>
        <p:txBody>
          <a:bodyPr>
            <a:normAutofit/>
          </a:bodyPr>
          <a:lstStyle/>
          <a:p>
            <a:pPr algn="ctr"/>
            <a:r>
              <a:rPr lang="en-US" sz="2800" b="1">
                <a:solidFill>
                  <a:schemeClr val="tx1"/>
                </a:solidFill>
                <a:latin typeface="lato"/>
              </a:rPr>
              <a:t>Cost Analysis – Financial Forecast</a:t>
            </a:r>
            <a:br>
              <a:rPr lang="en-US" sz="2800" b="1">
                <a:solidFill>
                  <a:schemeClr val="tx1"/>
                </a:solidFill>
                <a:latin typeface="lato"/>
              </a:rPr>
            </a:br>
            <a:r>
              <a:rPr lang="en-US" sz="2800" b="1">
                <a:solidFill>
                  <a:srgbClr val="000000"/>
                </a:solidFill>
                <a:latin typeface="lato"/>
              </a:rPr>
              <a:t>American Market</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894133704"/>
              </p:ext>
            </p:extLst>
          </p:nvPr>
        </p:nvGraphicFramePr>
        <p:xfrm>
          <a:off x="3679825" y="133350"/>
          <a:ext cx="8512582" cy="6103461"/>
        </p:xfrm>
        <a:graphic>
          <a:graphicData uri="http://schemas.openxmlformats.org/drawingml/2006/table">
            <a:tbl>
              <a:tblPr firstRow="1" bandRow="1">
                <a:tableStyleId>{5C22544A-7EE6-4342-B048-85BDC9FD1C3A}</a:tableStyleId>
              </a:tblPr>
              <a:tblGrid>
                <a:gridCol w="4256291">
                  <a:extLst>
                    <a:ext uri="{9D8B030D-6E8A-4147-A177-3AD203B41FA5}">
                      <a16:colId xmlns:a16="http://schemas.microsoft.com/office/drawing/2014/main" val="2187802387"/>
                    </a:ext>
                  </a:extLst>
                </a:gridCol>
                <a:gridCol w="4256291">
                  <a:extLst>
                    <a:ext uri="{9D8B030D-6E8A-4147-A177-3AD203B41FA5}">
                      <a16:colId xmlns:a16="http://schemas.microsoft.com/office/drawing/2014/main" val="3159930101"/>
                    </a:ext>
                  </a:extLst>
                </a:gridCol>
              </a:tblGrid>
              <a:tr h="402627">
                <a:tc>
                  <a:txBody>
                    <a:bodyPr/>
                    <a:lstStyle/>
                    <a:p>
                      <a:r>
                        <a:rPr lang="en-US" b="0"/>
                        <a:t>Cost Per Tracker</a:t>
                      </a:r>
                    </a:p>
                  </a:txBody>
                  <a:tcPr/>
                </a:tc>
                <a:tc>
                  <a:txBody>
                    <a:bodyPr/>
                    <a:lstStyle/>
                    <a:p>
                      <a:r>
                        <a:rPr lang="en-US" b="0">
                          <a:solidFill>
                            <a:srgbClr val="FFFFFF"/>
                          </a:solidFill>
                        </a:rPr>
                        <a:t>$47</a:t>
                      </a:r>
                    </a:p>
                  </a:txBody>
                  <a:tcPr/>
                </a:tc>
                <a:extLst>
                  <a:ext uri="{0D108BD9-81ED-4DB2-BD59-A6C34878D82A}">
                    <a16:rowId xmlns:a16="http://schemas.microsoft.com/office/drawing/2014/main" val="3801249329"/>
                  </a:ext>
                </a:extLst>
              </a:tr>
              <a:tr h="951665">
                <a:tc>
                  <a:txBody>
                    <a:bodyPr/>
                    <a:lstStyle/>
                    <a:p>
                      <a:r>
                        <a:rPr lang="en-US"/>
                        <a:t>Initial Investment Cost ( For First Year) </a:t>
                      </a:r>
                    </a:p>
                  </a:txBody>
                  <a:tcPr/>
                </a:tc>
                <a:tc>
                  <a:txBody>
                    <a:bodyPr/>
                    <a:lstStyle/>
                    <a:p>
                      <a:r>
                        <a:rPr lang="en-US">
                          <a:solidFill>
                            <a:srgbClr val="000000"/>
                          </a:solidFill>
                        </a:rPr>
                        <a:t> </a:t>
                      </a:r>
                      <a:r>
                        <a:rPr lang="en-US">
                          <a:solidFill>
                            <a:srgbClr val="00B050"/>
                          </a:solidFill>
                        </a:rPr>
                        <a:t>$100,000</a:t>
                      </a:r>
                    </a:p>
                  </a:txBody>
                  <a:tcPr/>
                </a:tc>
                <a:extLst>
                  <a:ext uri="{0D108BD9-81ED-4DB2-BD59-A6C34878D82A}">
                    <a16:rowId xmlns:a16="http://schemas.microsoft.com/office/drawing/2014/main" val="2813502202"/>
                  </a:ext>
                </a:extLst>
              </a:tr>
              <a:tr h="924213">
                <a:tc>
                  <a:txBody>
                    <a:bodyPr/>
                    <a:lstStyle/>
                    <a:p>
                      <a:r>
                        <a:rPr lang="en-US"/>
                        <a:t>Yearly Margin Per Tracker </a:t>
                      </a:r>
                    </a:p>
                  </a:txBody>
                  <a:tcPr/>
                </a:tc>
                <a:tc>
                  <a:txBody>
                    <a:bodyPr/>
                    <a:lstStyle/>
                    <a:p>
                      <a:r>
                        <a:rPr lang="en-US"/>
                        <a:t>Subscription profit + tracker profit </a:t>
                      </a:r>
                    </a:p>
                    <a:p>
                      <a:r>
                        <a:rPr lang="en-US"/>
                        <a:t>=&gt;  ($9.99 * 12)  + ($99 -$47)   =  </a:t>
                      </a:r>
                      <a:r>
                        <a:rPr lang="en-US" b="1">
                          <a:solidFill>
                            <a:srgbClr val="00B050"/>
                          </a:solidFill>
                        </a:rPr>
                        <a:t>$171.88</a:t>
                      </a:r>
                      <a:r>
                        <a:rPr lang="en-US">
                          <a:solidFill>
                            <a:srgbClr val="00B050"/>
                          </a:solidFill>
                        </a:rPr>
                        <a:t>  </a:t>
                      </a:r>
                    </a:p>
                  </a:txBody>
                  <a:tcPr/>
                </a:tc>
                <a:extLst>
                  <a:ext uri="{0D108BD9-81ED-4DB2-BD59-A6C34878D82A}">
                    <a16:rowId xmlns:a16="http://schemas.microsoft.com/office/drawing/2014/main" val="565053416"/>
                  </a:ext>
                </a:extLst>
              </a:tr>
              <a:tr h="649694">
                <a:tc>
                  <a:txBody>
                    <a:bodyPr/>
                    <a:lstStyle/>
                    <a:p>
                      <a:r>
                        <a:rPr lang="en-US"/>
                        <a:t>Units Sold To Breakeven </a:t>
                      </a:r>
                    </a:p>
                  </a:txBody>
                  <a:tcPr/>
                </a:tc>
                <a:tc>
                  <a:txBody>
                    <a:bodyPr/>
                    <a:lstStyle/>
                    <a:p>
                      <a:r>
                        <a:rPr lang="en-US"/>
                        <a:t>FC/ (Margin) = $100,000/ 171.88=</a:t>
                      </a:r>
                      <a:r>
                        <a:rPr lang="en-US" b="1">
                          <a:solidFill>
                            <a:srgbClr val="00B050"/>
                          </a:solidFill>
                        </a:rPr>
                        <a:t>   582 units</a:t>
                      </a:r>
                      <a:r>
                        <a:rPr lang="en-US">
                          <a:solidFill>
                            <a:srgbClr val="00B050"/>
                          </a:solidFill>
                        </a:rPr>
                        <a:t>. </a:t>
                      </a:r>
                    </a:p>
                  </a:txBody>
                  <a:tcPr/>
                </a:tc>
                <a:extLst>
                  <a:ext uri="{0D108BD9-81ED-4DB2-BD59-A6C34878D82A}">
                    <a16:rowId xmlns:a16="http://schemas.microsoft.com/office/drawing/2014/main" val="2951861136"/>
                  </a:ext>
                </a:extLst>
              </a:tr>
              <a:tr h="393476">
                <a:tc>
                  <a:txBody>
                    <a:bodyPr/>
                    <a:lstStyle/>
                    <a:p>
                      <a:endParaRPr lang="en-US"/>
                    </a:p>
                  </a:txBody>
                  <a:tcPr/>
                </a:tc>
                <a:tc>
                  <a:txBody>
                    <a:bodyPr/>
                    <a:lstStyle/>
                    <a:p>
                      <a:endParaRPr lang="en-US"/>
                    </a:p>
                  </a:txBody>
                  <a:tcPr/>
                </a:tc>
                <a:extLst>
                  <a:ext uri="{0D108BD9-81ED-4DB2-BD59-A6C34878D82A}">
                    <a16:rowId xmlns:a16="http://schemas.microsoft.com/office/drawing/2014/main" val="29998202"/>
                  </a:ext>
                </a:extLst>
              </a:tr>
              <a:tr h="393476">
                <a:tc>
                  <a:txBody>
                    <a:bodyPr/>
                    <a:lstStyle/>
                    <a:p>
                      <a:r>
                        <a:rPr lang="en-US"/>
                        <a:t>Units Needed To Breakeven </a:t>
                      </a:r>
                    </a:p>
                  </a:txBody>
                  <a:tcPr/>
                </a:tc>
                <a:tc>
                  <a:txBody>
                    <a:bodyPr/>
                    <a:lstStyle/>
                    <a:p>
                      <a:r>
                        <a:rPr lang="en-US"/>
                        <a:t>582</a:t>
                      </a:r>
                    </a:p>
                  </a:txBody>
                  <a:tcPr/>
                </a:tc>
                <a:extLst>
                  <a:ext uri="{0D108BD9-81ED-4DB2-BD59-A6C34878D82A}">
                    <a16:rowId xmlns:a16="http://schemas.microsoft.com/office/drawing/2014/main" val="2911194418"/>
                  </a:ext>
                </a:extLst>
              </a:tr>
              <a:tr h="393476">
                <a:tc>
                  <a:txBody>
                    <a:bodyPr/>
                    <a:lstStyle/>
                    <a:p>
                      <a:r>
                        <a:rPr lang="en-US"/>
                        <a:t>Target Units To Sell  Per Month </a:t>
                      </a:r>
                    </a:p>
                  </a:txBody>
                  <a:tcPr/>
                </a:tc>
                <a:tc>
                  <a:txBody>
                    <a:bodyPr/>
                    <a:lstStyle/>
                    <a:p>
                      <a:r>
                        <a:rPr lang="en-US"/>
                        <a:t>200 </a:t>
                      </a:r>
                    </a:p>
                  </a:txBody>
                  <a:tcPr/>
                </a:tc>
                <a:extLst>
                  <a:ext uri="{0D108BD9-81ED-4DB2-BD59-A6C34878D82A}">
                    <a16:rowId xmlns:a16="http://schemas.microsoft.com/office/drawing/2014/main" val="1341513471"/>
                  </a:ext>
                </a:extLst>
              </a:tr>
              <a:tr h="558188">
                <a:tc>
                  <a:txBody>
                    <a:bodyPr/>
                    <a:lstStyle/>
                    <a:p>
                      <a:r>
                        <a:rPr lang="en-US"/>
                        <a:t>Total Estimated Months To Breakeven </a:t>
                      </a:r>
                    </a:p>
                  </a:txBody>
                  <a:tcPr/>
                </a:tc>
                <a:tc>
                  <a:txBody>
                    <a:bodyPr/>
                    <a:lstStyle/>
                    <a:p>
                      <a:r>
                        <a:rPr lang="en-US" b="1">
                          <a:solidFill>
                            <a:srgbClr val="00B050"/>
                          </a:solidFill>
                        </a:rPr>
                        <a:t>Approximately 3 months </a:t>
                      </a:r>
                    </a:p>
                  </a:txBody>
                  <a:tcPr/>
                </a:tc>
                <a:extLst>
                  <a:ext uri="{0D108BD9-81ED-4DB2-BD59-A6C34878D82A}">
                    <a16:rowId xmlns:a16="http://schemas.microsoft.com/office/drawing/2014/main" val="3261111490"/>
                  </a:ext>
                </a:extLst>
              </a:tr>
              <a:tr h="393476">
                <a:tc>
                  <a:txBody>
                    <a:bodyPr/>
                    <a:lstStyle/>
                    <a:p>
                      <a:endParaRPr lang="en-US"/>
                    </a:p>
                  </a:txBody>
                  <a:tcPr/>
                </a:tc>
                <a:tc>
                  <a:txBody>
                    <a:bodyPr/>
                    <a:lstStyle/>
                    <a:p>
                      <a:endParaRPr lang="en-US"/>
                    </a:p>
                  </a:txBody>
                  <a:tcPr/>
                </a:tc>
                <a:extLst>
                  <a:ext uri="{0D108BD9-81ED-4DB2-BD59-A6C34878D82A}">
                    <a16:rowId xmlns:a16="http://schemas.microsoft.com/office/drawing/2014/main" val="2377140729"/>
                  </a:ext>
                </a:extLst>
              </a:tr>
              <a:tr h="393476">
                <a:tc>
                  <a:txBody>
                    <a:bodyPr/>
                    <a:lstStyle/>
                    <a:p>
                      <a:r>
                        <a:rPr lang="en-US"/>
                        <a:t>Estimated Units Sold Per Year </a:t>
                      </a:r>
                    </a:p>
                  </a:txBody>
                  <a:tcPr/>
                </a:tc>
                <a:tc>
                  <a:txBody>
                    <a:bodyPr/>
                    <a:lstStyle/>
                    <a:p>
                      <a:r>
                        <a:rPr lang="en-US"/>
                        <a:t>2400 </a:t>
                      </a:r>
                    </a:p>
                  </a:txBody>
                  <a:tcPr/>
                </a:tc>
                <a:extLst>
                  <a:ext uri="{0D108BD9-81ED-4DB2-BD59-A6C34878D82A}">
                    <a16:rowId xmlns:a16="http://schemas.microsoft.com/office/drawing/2014/main" val="1724270494"/>
                  </a:ext>
                </a:extLst>
              </a:tr>
              <a:tr h="649694">
                <a:tc>
                  <a:txBody>
                    <a:bodyPr/>
                    <a:lstStyle/>
                    <a:p>
                      <a:r>
                        <a:rPr lang="en-US"/>
                        <a:t>Total Estimated Profit Margin  Per Year </a:t>
                      </a:r>
                    </a:p>
                  </a:txBody>
                  <a:tcPr/>
                </a:tc>
                <a:tc>
                  <a:txBody>
                    <a:bodyPr/>
                    <a:lstStyle/>
                    <a:p>
                      <a:r>
                        <a:rPr lang="en-US">
                          <a:solidFill>
                            <a:srgbClr val="0C0C0C"/>
                          </a:solidFill>
                        </a:rPr>
                        <a:t>2400 * 171.88= </a:t>
                      </a:r>
                      <a:r>
                        <a:rPr lang="en-US" b="1">
                          <a:solidFill>
                            <a:srgbClr val="00B050"/>
                          </a:solidFill>
                        </a:rPr>
                        <a:t>$412,512</a:t>
                      </a:r>
                    </a:p>
                  </a:txBody>
                  <a:tcPr/>
                </a:tc>
                <a:extLst>
                  <a:ext uri="{0D108BD9-81ED-4DB2-BD59-A6C34878D82A}">
                    <a16:rowId xmlns:a16="http://schemas.microsoft.com/office/drawing/2014/main" val="3279936470"/>
                  </a:ext>
                </a:extLst>
              </a:tr>
            </a:tbl>
          </a:graphicData>
        </a:graphic>
      </p:graphicFrame>
    </p:spTree>
    <p:extLst>
      <p:ext uri="{BB962C8B-B14F-4D97-AF65-F5344CB8AC3E}">
        <p14:creationId xmlns:p14="http://schemas.microsoft.com/office/powerpoint/2010/main" val="657701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46" y="1485900"/>
            <a:ext cx="3674522" cy="1685390"/>
          </a:xfrm>
        </p:spPr>
        <p:txBody>
          <a:bodyPr>
            <a:normAutofit/>
          </a:bodyPr>
          <a:lstStyle/>
          <a:p>
            <a:pPr algn="ctr"/>
            <a:r>
              <a:rPr lang="en-US" sz="2800" b="1">
                <a:solidFill>
                  <a:schemeClr val="tx1"/>
                </a:solidFill>
                <a:latin typeface="lato"/>
              </a:rPr>
              <a:t>Cost Analysis – Financial Forecast</a:t>
            </a:r>
            <a:br>
              <a:rPr lang="en-US" sz="2400" b="1">
                <a:solidFill>
                  <a:schemeClr val="tx1"/>
                </a:solidFill>
                <a:latin typeface="lato"/>
              </a:rPr>
            </a:br>
            <a:r>
              <a:rPr lang="en-US" sz="2800" b="1">
                <a:solidFill>
                  <a:schemeClr val="tx1"/>
                </a:solidFill>
                <a:latin typeface="lato"/>
              </a:rPr>
              <a:t>Indian Market</a:t>
            </a:r>
            <a:endParaRPr lang="en-US" sz="2800" b="1">
              <a:solidFill>
                <a:srgbClr val="000000"/>
              </a:solidFill>
              <a:latin typeface="lato"/>
            </a:endParaRPr>
          </a:p>
        </p:txBody>
      </p:sp>
      <p:graphicFrame>
        <p:nvGraphicFramePr>
          <p:cNvPr id="3" name="Table 2"/>
          <p:cNvGraphicFramePr>
            <a:graphicFrameLocks noGrp="1"/>
          </p:cNvGraphicFramePr>
          <p:nvPr>
            <p:extLst>
              <p:ext uri="{D42A27DB-BD31-4B8C-83A1-F6EECF244321}">
                <p14:modId xmlns:p14="http://schemas.microsoft.com/office/powerpoint/2010/main" val="2193576025"/>
              </p:ext>
            </p:extLst>
          </p:nvPr>
        </p:nvGraphicFramePr>
        <p:xfrm>
          <a:off x="3638550" y="209550"/>
          <a:ext cx="8509000" cy="6370828"/>
        </p:xfrm>
        <a:graphic>
          <a:graphicData uri="http://schemas.openxmlformats.org/drawingml/2006/table">
            <a:tbl>
              <a:tblPr firstRow="1" bandRow="1">
                <a:tableStyleId>{5C22544A-7EE6-4342-B048-85BDC9FD1C3A}</a:tableStyleId>
              </a:tblPr>
              <a:tblGrid>
                <a:gridCol w="4254500">
                  <a:extLst>
                    <a:ext uri="{9D8B030D-6E8A-4147-A177-3AD203B41FA5}">
                      <a16:colId xmlns:a16="http://schemas.microsoft.com/office/drawing/2014/main" val="338430166"/>
                    </a:ext>
                  </a:extLst>
                </a:gridCol>
                <a:gridCol w="4254500">
                  <a:extLst>
                    <a:ext uri="{9D8B030D-6E8A-4147-A177-3AD203B41FA5}">
                      <a16:colId xmlns:a16="http://schemas.microsoft.com/office/drawing/2014/main" val="3327098044"/>
                    </a:ext>
                  </a:extLst>
                </a:gridCol>
              </a:tblGrid>
              <a:tr h="402590">
                <a:tc>
                  <a:txBody>
                    <a:bodyPr/>
                    <a:lstStyle/>
                    <a:p>
                      <a:pPr marL="0" rtl="0" latinLnBrk="0">
                        <a:spcBef>
                          <a:spcPts val="0"/>
                        </a:spcBef>
                        <a:spcAft>
                          <a:spcPts val="0"/>
                        </a:spcAft>
                      </a:pPr>
                      <a:r>
                        <a:rPr lang="en-US">
                          <a:effectLst/>
                        </a:rPr>
                        <a:t>Cost Per Tracker</a:t>
                      </a:r>
                    </a:p>
                  </a:txBody>
                  <a:tcPr marL="0" marR="0" marT="0" marB="0" anchor="ctr"/>
                </a:tc>
                <a:tc>
                  <a:txBody>
                    <a:bodyPr/>
                    <a:lstStyle/>
                    <a:p>
                      <a:pPr marL="0" rtl="0" latinLnBrk="0">
                        <a:spcBef>
                          <a:spcPts val="0"/>
                        </a:spcBef>
                        <a:spcAft>
                          <a:spcPts val="0"/>
                        </a:spcAft>
                      </a:pPr>
                      <a:r>
                        <a:rPr lang="en-US">
                          <a:effectLst/>
                        </a:rPr>
                        <a:t>INR 3000</a:t>
                      </a:r>
                    </a:p>
                  </a:txBody>
                  <a:tcPr marL="0" marR="0" marT="0" marB="0" anchor="ctr"/>
                </a:tc>
                <a:extLst>
                  <a:ext uri="{0D108BD9-81ED-4DB2-BD59-A6C34878D82A}">
                    <a16:rowId xmlns:a16="http://schemas.microsoft.com/office/drawing/2014/main" val="1278317327"/>
                  </a:ext>
                </a:extLst>
              </a:tr>
              <a:tr h="951611">
                <a:tc>
                  <a:txBody>
                    <a:bodyPr/>
                    <a:lstStyle/>
                    <a:p>
                      <a:pPr marL="0" rtl="0" latinLnBrk="0">
                        <a:spcBef>
                          <a:spcPts val="0"/>
                        </a:spcBef>
                        <a:spcAft>
                          <a:spcPts val="0"/>
                        </a:spcAft>
                      </a:pPr>
                      <a:r>
                        <a:rPr lang="en-US">
                          <a:solidFill>
                            <a:srgbClr val="000000"/>
                          </a:solidFill>
                          <a:effectLst/>
                        </a:rPr>
                        <a:t>Initial Investment Cost (One Year) </a:t>
                      </a:r>
                    </a:p>
                    <a:p>
                      <a:pPr marL="0" rtl="0" latinLnBrk="0">
                        <a:spcBef>
                          <a:spcPts val="0"/>
                        </a:spcBef>
                        <a:spcAft>
                          <a:spcPts val="0"/>
                        </a:spcAft>
                      </a:pPr>
                      <a:r>
                        <a:rPr lang="en-US">
                          <a:solidFill>
                            <a:srgbClr val="000000"/>
                          </a:solidFill>
                          <a:effectLst/>
                        </a:rPr>
                        <a:t>(Includes cost for Advertising, Taxes, Certification etc...) </a:t>
                      </a:r>
                    </a:p>
                  </a:txBody>
                  <a:tcPr marL="0" marR="0" marT="0" marB="0" anchor="ctr"/>
                </a:tc>
                <a:tc>
                  <a:txBody>
                    <a:bodyPr/>
                    <a:lstStyle/>
                    <a:p>
                      <a:pPr marL="0" rtl="0" latinLnBrk="0">
                        <a:spcBef>
                          <a:spcPts val="0"/>
                        </a:spcBef>
                        <a:spcAft>
                          <a:spcPts val="0"/>
                        </a:spcAft>
                      </a:pPr>
                      <a:r>
                        <a:rPr lang="en-US" sz="2000">
                          <a:solidFill>
                            <a:srgbClr val="00B050"/>
                          </a:solidFill>
                          <a:effectLst/>
                        </a:rPr>
                        <a:t>INR 6,480,000</a:t>
                      </a:r>
                      <a:endParaRPr lang="en-US">
                        <a:solidFill>
                          <a:srgbClr val="00B050"/>
                        </a:solidFill>
                        <a:effectLst/>
                      </a:endParaRPr>
                    </a:p>
                  </a:txBody>
                  <a:tcPr marL="0" marR="0" marT="0" marB="0" anchor="ctr"/>
                </a:tc>
                <a:extLst>
                  <a:ext uri="{0D108BD9-81ED-4DB2-BD59-A6C34878D82A}">
                    <a16:rowId xmlns:a16="http://schemas.microsoft.com/office/drawing/2014/main" val="3989076412"/>
                  </a:ext>
                </a:extLst>
              </a:tr>
              <a:tr h="924179">
                <a:tc>
                  <a:txBody>
                    <a:bodyPr/>
                    <a:lstStyle/>
                    <a:p>
                      <a:pPr marL="0" rtl="0" latinLnBrk="0">
                        <a:spcBef>
                          <a:spcPts val="0"/>
                        </a:spcBef>
                        <a:spcAft>
                          <a:spcPts val="0"/>
                        </a:spcAft>
                      </a:pPr>
                      <a:r>
                        <a:rPr lang="en-US">
                          <a:effectLst/>
                        </a:rPr>
                        <a:t>Yearly Margin Per Tracker </a:t>
                      </a:r>
                    </a:p>
                  </a:txBody>
                  <a:tcPr marL="0" marR="0" marT="0" marB="0" anchor="ctr"/>
                </a:tc>
                <a:tc>
                  <a:txBody>
                    <a:bodyPr/>
                    <a:lstStyle/>
                    <a:p>
                      <a:pPr marL="0" rtl="0" latinLnBrk="0">
                        <a:spcBef>
                          <a:spcPts val="0"/>
                        </a:spcBef>
                        <a:spcAft>
                          <a:spcPts val="0"/>
                        </a:spcAft>
                      </a:pPr>
                      <a:r>
                        <a:rPr lang="en-US" sz="2000">
                          <a:effectLst/>
                        </a:rPr>
                        <a:t>Subscription profit + tracker profit </a:t>
                      </a:r>
                      <a:endParaRPr lang="en-US">
                        <a:effectLst/>
                      </a:endParaRPr>
                    </a:p>
                    <a:p>
                      <a:pPr marL="0" rtl="0" latinLnBrk="0">
                        <a:spcBef>
                          <a:spcPts val="0"/>
                        </a:spcBef>
                        <a:spcAft>
                          <a:spcPts val="0"/>
                        </a:spcAft>
                      </a:pPr>
                      <a:r>
                        <a:rPr lang="en-US" sz="2000">
                          <a:effectLst/>
                        </a:rPr>
                        <a:t>=&gt;  (INR. 149* 12)  + (INR. 3000)   =  </a:t>
                      </a:r>
                      <a:r>
                        <a:rPr lang="en-US" sz="2000">
                          <a:solidFill>
                            <a:srgbClr val="00B050"/>
                          </a:solidFill>
                          <a:effectLst/>
                        </a:rPr>
                        <a:t>INR 3,588</a:t>
                      </a:r>
                      <a:endParaRPr lang="en-US">
                        <a:solidFill>
                          <a:srgbClr val="00B050"/>
                        </a:solidFill>
                        <a:effectLst/>
                      </a:endParaRPr>
                    </a:p>
                  </a:txBody>
                  <a:tcPr marL="0" marR="0" marT="0" marB="0" anchor="ctr"/>
                </a:tc>
                <a:extLst>
                  <a:ext uri="{0D108BD9-81ED-4DB2-BD59-A6C34878D82A}">
                    <a16:rowId xmlns:a16="http://schemas.microsoft.com/office/drawing/2014/main" val="739646231"/>
                  </a:ext>
                </a:extLst>
              </a:tr>
              <a:tr h="649732">
                <a:tc>
                  <a:txBody>
                    <a:bodyPr/>
                    <a:lstStyle/>
                    <a:p>
                      <a:pPr marL="0" rtl="0" latinLnBrk="0">
                        <a:spcBef>
                          <a:spcPts val="0"/>
                        </a:spcBef>
                        <a:spcAft>
                          <a:spcPts val="0"/>
                        </a:spcAft>
                      </a:pPr>
                      <a:r>
                        <a:rPr lang="en-US">
                          <a:effectLst/>
                        </a:rPr>
                        <a:t>Units Sold To Breakeven </a:t>
                      </a:r>
                    </a:p>
                  </a:txBody>
                  <a:tcPr marL="0" marR="0" marT="0" marB="0" anchor="ctr"/>
                </a:tc>
                <a:tc>
                  <a:txBody>
                    <a:bodyPr/>
                    <a:lstStyle/>
                    <a:p>
                      <a:pPr marL="0" rtl="0" latinLnBrk="0">
                        <a:spcBef>
                          <a:spcPts val="0"/>
                        </a:spcBef>
                        <a:spcAft>
                          <a:spcPts val="0"/>
                        </a:spcAft>
                      </a:pPr>
                      <a:r>
                        <a:rPr lang="en-US" sz="2000">
                          <a:effectLst/>
                        </a:rPr>
                        <a:t>FC/ (Margin) = 64,80,000/3588=1806.01</a:t>
                      </a:r>
                      <a:endParaRPr lang="en-US">
                        <a:effectLst/>
                      </a:endParaRPr>
                    </a:p>
                  </a:txBody>
                  <a:tcPr marL="0" marR="0" marT="0" marB="0" anchor="ctr"/>
                </a:tc>
                <a:extLst>
                  <a:ext uri="{0D108BD9-81ED-4DB2-BD59-A6C34878D82A}">
                    <a16:rowId xmlns:a16="http://schemas.microsoft.com/office/drawing/2014/main" val="1155762877"/>
                  </a:ext>
                </a:extLst>
              </a:tr>
              <a:tr h="393446">
                <a:tc>
                  <a:txBody>
                    <a:bodyPr/>
                    <a:lstStyle/>
                    <a:p>
                      <a:pPr marL="0" rtl="0" latinLnBrk="0">
                        <a:spcBef>
                          <a:spcPts val="0"/>
                        </a:spcBef>
                        <a:spcAft>
                          <a:spcPts val="0"/>
                        </a:spcAft>
                      </a:pPr>
                      <a:endParaRPr lang="en-US">
                        <a:effectLst/>
                      </a:endParaRPr>
                    </a:p>
                  </a:txBody>
                  <a:tcPr marL="0" marR="0" marT="0" marB="0" anchor="ctr"/>
                </a:tc>
                <a:tc>
                  <a:txBody>
                    <a:bodyPr/>
                    <a:lstStyle/>
                    <a:p>
                      <a:pPr marL="0" rtl="0" latinLnBrk="0">
                        <a:spcBef>
                          <a:spcPts val="0"/>
                        </a:spcBef>
                        <a:spcAft>
                          <a:spcPts val="0"/>
                        </a:spcAft>
                      </a:pPr>
                      <a:endParaRPr lang="en-US">
                        <a:effectLst/>
                      </a:endParaRPr>
                    </a:p>
                  </a:txBody>
                  <a:tcPr marL="0" marR="0" marT="0" marB="0" anchor="ctr"/>
                </a:tc>
                <a:extLst>
                  <a:ext uri="{0D108BD9-81ED-4DB2-BD59-A6C34878D82A}">
                    <a16:rowId xmlns:a16="http://schemas.microsoft.com/office/drawing/2014/main" val="263576696"/>
                  </a:ext>
                </a:extLst>
              </a:tr>
              <a:tr h="393446">
                <a:tc>
                  <a:txBody>
                    <a:bodyPr/>
                    <a:lstStyle/>
                    <a:p>
                      <a:pPr marL="0" rtl="0" latinLnBrk="0">
                        <a:spcBef>
                          <a:spcPts val="0"/>
                        </a:spcBef>
                        <a:spcAft>
                          <a:spcPts val="0"/>
                        </a:spcAft>
                      </a:pPr>
                      <a:r>
                        <a:rPr lang="en-US">
                          <a:effectLst/>
                        </a:rPr>
                        <a:t>Units Needed To Breakeven </a:t>
                      </a:r>
                    </a:p>
                  </a:txBody>
                  <a:tcPr marL="0" marR="0" marT="0" marB="0" anchor="ctr"/>
                </a:tc>
                <a:tc>
                  <a:txBody>
                    <a:bodyPr/>
                    <a:lstStyle/>
                    <a:p>
                      <a:pPr marL="0" rtl="0" latinLnBrk="0">
                        <a:spcBef>
                          <a:spcPts val="0"/>
                        </a:spcBef>
                        <a:spcAft>
                          <a:spcPts val="0"/>
                        </a:spcAft>
                      </a:pPr>
                      <a:r>
                        <a:rPr lang="en-US" sz="2000">
                          <a:effectLst/>
                        </a:rPr>
                        <a:t>1806</a:t>
                      </a:r>
                      <a:endParaRPr lang="en-US">
                        <a:effectLst/>
                      </a:endParaRPr>
                    </a:p>
                  </a:txBody>
                  <a:tcPr marL="0" marR="0" marT="0" marB="0" anchor="ctr"/>
                </a:tc>
                <a:extLst>
                  <a:ext uri="{0D108BD9-81ED-4DB2-BD59-A6C34878D82A}">
                    <a16:rowId xmlns:a16="http://schemas.microsoft.com/office/drawing/2014/main" val="3875491489"/>
                  </a:ext>
                </a:extLst>
              </a:tr>
              <a:tr h="393446">
                <a:tc>
                  <a:txBody>
                    <a:bodyPr/>
                    <a:lstStyle/>
                    <a:p>
                      <a:pPr marL="0" rtl="0" latinLnBrk="0">
                        <a:spcBef>
                          <a:spcPts val="0"/>
                        </a:spcBef>
                        <a:spcAft>
                          <a:spcPts val="0"/>
                        </a:spcAft>
                      </a:pPr>
                      <a:r>
                        <a:rPr lang="en-US">
                          <a:effectLst/>
                        </a:rPr>
                        <a:t>Target Units To Sell  Per Month </a:t>
                      </a:r>
                    </a:p>
                  </a:txBody>
                  <a:tcPr marL="0" marR="0" marT="0" marB="0" anchor="ctr"/>
                </a:tc>
                <a:tc>
                  <a:txBody>
                    <a:bodyPr/>
                    <a:lstStyle/>
                    <a:p>
                      <a:pPr marL="0" rtl="0" latinLnBrk="0">
                        <a:spcBef>
                          <a:spcPts val="0"/>
                        </a:spcBef>
                        <a:spcAft>
                          <a:spcPts val="0"/>
                        </a:spcAft>
                      </a:pPr>
                      <a:r>
                        <a:rPr lang="en-US" sz="2000">
                          <a:effectLst/>
                        </a:rPr>
                        <a:t>450</a:t>
                      </a:r>
                    </a:p>
                  </a:txBody>
                  <a:tcPr marL="0" marR="0" marT="0" marB="0" anchor="ctr"/>
                </a:tc>
                <a:extLst>
                  <a:ext uri="{0D108BD9-81ED-4DB2-BD59-A6C34878D82A}">
                    <a16:rowId xmlns:a16="http://schemas.microsoft.com/office/drawing/2014/main" val="973112901"/>
                  </a:ext>
                </a:extLst>
              </a:tr>
              <a:tr h="558165">
                <a:tc>
                  <a:txBody>
                    <a:bodyPr/>
                    <a:lstStyle/>
                    <a:p>
                      <a:pPr marL="0" rtl="0" latinLnBrk="0">
                        <a:spcBef>
                          <a:spcPts val="0"/>
                        </a:spcBef>
                        <a:spcAft>
                          <a:spcPts val="0"/>
                        </a:spcAft>
                      </a:pPr>
                      <a:r>
                        <a:rPr lang="en-US">
                          <a:effectLst/>
                        </a:rPr>
                        <a:t>Total Estimated Months To Breakeven </a:t>
                      </a:r>
                    </a:p>
                  </a:txBody>
                  <a:tcPr marL="0" marR="0" marT="0" marB="0" anchor="ctr"/>
                </a:tc>
                <a:tc>
                  <a:txBody>
                    <a:bodyPr/>
                    <a:lstStyle/>
                    <a:p>
                      <a:pPr marL="0" rtl="0" latinLnBrk="0">
                        <a:spcBef>
                          <a:spcPts val="0"/>
                        </a:spcBef>
                        <a:spcAft>
                          <a:spcPts val="0"/>
                        </a:spcAft>
                      </a:pPr>
                      <a:r>
                        <a:rPr lang="en-US" sz="2000" kern="1200">
                          <a:solidFill>
                            <a:srgbClr val="00B050"/>
                          </a:solidFill>
                          <a:effectLst/>
                        </a:rPr>
                        <a:t>4.01 months</a:t>
                      </a:r>
                      <a:endParaRPr lang="en-US">
                        <a:solidFill>
                          <a:srgbClr val="00B050"/>
                        </a:solidFill>
                        <a:effectLst/>
                      </a:endParaRPr>
                    </a:p>
                  </a:txBody>
                  <a:tcPr marL="0" marR="0" marT="0" marB="0" anchor="ctr"/>
                </a:tc>
                <a:extLst>
                  <a:ext uri="{0D108BD9-81ED-4DB2-BD59-A6C34878D82A}">
                    <a16:rowId xmlns:a16="http://schemas.microsoft.com/office/drawing/2014/main" val="2867374727"/>
                  </a:ext>
                </a:extLst>
              </a:tr>
              <a:tr h="393446">
                <a:tc>
                  <a:txBody>
                    <a:bodyPr/>
                    <a:lstStyle/>
                    <a:p>
                      <a:pPr marL="0" rtl="0" latinLnBrk="0">
                        <a:spcBef>
                          <a:spcPts val="0"/>
                        </a:spcBef>
                        <a:spcAft>
                          <a:spcPts val="0"/>
                        </a:spcAft>
                      </a:pPr>
                      <a:endParaRPr lang="en-US">
                        <a:effectLst/>
                      </a:endParaRPr>
                    </a:p>
                  </a:txBody>
                  <a:tcPr marL="0" marR="0" marT="0" marB="0" anchor="ctr"/>
                </a:tc>
                <a:tc>
                  <a:txBody>
                    <a:bodyPr/>
                    <a:lstStyle/>
                    <a:p>
                      <a:pPr marL="0" rtl="0" latinLnBrk="0">
                        <a:spcBef>
                          <a:spcPts val="0"/>
                        </a:spcBef>
                        <a:spcAft>
                          <a:spcPts val="0"/>
                        </a:spcAft>
                      </a:pPr>
                      <a:endParaRPr lang="en-US">
                        <a:effectLst/>
                      </a:endParaRPr>
                    </a:p>
                  </a:txBody>
                  <a:tcPr marL="0" marR="0" marT="0" marB="0" anchor="ctr"/>
                </a:tc>
                <a:extLst>
                  <a:ext uri="{0D108BD9-81ED-4DB2-BD59-A6C34878D82A}">
                    <a16:rowId xmlns:a16="http://schemas.microsoft.com/office/drawing/2014/main" val="55378863"/>
                  </a:ext>
                </a:extLst>
              </a:tr>
              <a:tr h="393446">
                <a:tc>
                  <a:txBody>
                    <a:bodyPr/>
                    <a:lstStyle/>
                    <a:p>
                      <a:pPr marL="0" rtl="0" latinLnBrk="0">
                        <a:spcBef>
                          <a:spcPts val="0"/>
                        </a:spcBef>
                        <a:spcAft>
                          <a:spcPts val="0"/>
                        </a:spcAft>
                      </a:pPr>
                      <a:r>
                        <a:rPr lang="en-US">
                          <a:effectLst/>
                        </a:rPr>
                        <a:t>Estimated Units Sold Per Year </a:t>
                      </a:r>
                    </a:p>
                  </a:txBody>
                  <a:tcPr marL="0" marR="0" marT="0" marB="0" anchor="ctr"/>
                </a:tc>
                <a:tc>
                  <a:txBody>
                    <a:bodyPr/>
                    <a:lstStyle/>
                    <a:p>
                      <a:pPr marL="0" rtl="0" latinLnBrk="0">
                        <a:spcBef>
                          <a:spcPts val="0"/>
                        </a:spcBef>
                        <a:spcAft>
                          <a:spcPts val="0"/>
                        </a:spcAft>
                      </a:pPr>
                      <a:r>
                        <a:rPr lang="en-US" sz="2000">
                          <a:effectLst/>
                        </a:rPr>
                        <a:t>5400</a:t>
                      </a:r>
                    </a:p>
                  </a:txBody>
                  <a:tcPr marL="0" marR="0" marT="0" marB="0" anchor="ctr"/>
                </a:tc>
                <a:extLst>
                  <a:ext uri="{0D108BD9-81ED-4DB2-BD59-A6C34878D82A}">
                    <a16:rowId xmlns:a16="http://schemas.microsoft.com/office/drawing/2014/main" val="4065831174"/>
                  </a:ext>
                </a:extLst>
              </a:tr>
              <a:tr h="649732">
                <a:tc>
                  <a:txBody>
                    <a:bodyPr/>
                    <a:lstStyle/>
                    <a:p>
                      <a:pPr marL="0" rtl="0" latinLnBrk="0">
                        <a:spcBef>
                          <a:spcPts val="0"/>
                        </a:spcBef>
                        <a:spcAft>
                          <a:spcPts val="0"/>
                        </a:spcAft>
                      </a:pPr>
                      <a:r>
                        <a:rPr lang="en-US">
                          <a:effectLst/>
                        </a:rPr>
                        <a:t>Total Estimated Profit Margin  Per Year </a:t>
                      </a:r>
                    </a:p>
                  </a:txBody>
                  <a:tcPr marL="0" marR="0" marT="0" marB="0" anchor="ctr"/>
                </a:tc>
                <a:tc>
                  <a:txBody>
                    <a:bodyPr/>
                    <a:lstStyle/>
                    <a:p>
                      <a:pPr marL="0" rtl="0" latinLnBrk="0">
                        <a:spcBef>
                          <a:spcPts val="0"/>
                        </a:spcBef>
                        <a:spcAft>
                          <a:spcPts val="0"/>
                        </a:spcAft>
                      </a:pPr>
                      <a:r>
                        <a:rPr lang="en-US" sz="2000" kern="1200">
                          <a:effectLst/>
                        </a:rPr>
                        <a:t>5400*1200=8640000</a:t>
                      </a:r>
                      <a:endParaRPr lang="en-US">
                        <a:effectLst/>
                      </a:endParaRPr>
                    </a:p>
                  </a:txBody>
                  <a:tcPr marL="0" marR="0" marT="0" marB="0" anchor="ctr"/>
                </a:tc>
                <a:extLst>
                  <a:ext uri="{0D108BD9-81ED-4DB2-BD59-A6C34878D82A}">
                    <a16:rowId xmlns:a16="http://schemas.microsoft.com/office/drawing/2014/main" val="2760571829"/>
                  </a:ext>
                </a:extLst>
              </a:tr>
            </a:tbl>
          </a:graphicData>
        </a:graphic>
      </p:graphicFrame>
    </p:spTree>
    <p:extLst>
      <p:ext uri="{BB962C8B-B14F-4D97-AF65-F5344CB8AC3E}">
        <p14:creationId xmlns:p14="http://schemas.microsoft.com/office/powerpoint/2010/main" val="2329574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33350"/>
            <a:ext cx="10972800" cy="761238"/>
          </a:xfrm>
        </p:spPr>
        <p:txBody>
          <a:bodyPr>
            <a:normAutofit/>
          </a:bodyPr>
          <a:lstStyle/>
          <a:p>
            <a:pPr algn="ctr"/>
            <a:r>
              <a:rPr lang="en-US" sz="4000">
                <a:solidFill>
                  <a:schemeClr val="tx1"/>
                </a:solidFill>
                <a:latin typeface="lato"/>
              </a:rPr>
              <a:t>Limitations to Success</a:t>
            </a:r>
          </a:p>
        </p:txBody>
      </p:sp>
      <p:sp>
        <p:nvSpPr>
          <p:cNvPr id="3" name="Content Placeholder 2"/>
          <p:cNvSpPr>
            <a:spLocks noGrp="1"/>
          </p:cNvSpPr>
          <p:nvPr>
            <p:ph idx="1"/>
          </p:nvPr>
        </p:nvSpPr>
        <p:spPr/>
        <p:txBody>
          <a:bodyPr vert="horz" lIns="91440" tIns="45720" rIns="91440" bIns="45720" rtlCol="0" anchor="t">
            <a:normAutofit/>
          </a:bodyPr>
          <a:lstStyle/>
          <a:p>
            <a:r>
              <a:rPr lang="en-US">
                <a:latin typeface="lato"/>
              </a:rPr>
              <a:t>Product isn't unique, is easily copy able, and isn't hard for somebody to create a new company selling these.</a:t>
            </a:r>
          </a:p>
          <a:p>
            <a:pPr lvl="1"/>
            <a:r>
              <a:rPr lang="en-US">
                <a:latin typeface="lato"/>
              </a:rPr>
              <a:t>Resolution: Building the brand</a:t>
            </a:r>
          </a:p>
          <a:p>
            <a:pPr lvl="1"/>
            <a:r>
              <a:rPr lang="en-US">
                <a:latin typeface="lato"/>
              </a:rPr>
              <a:t>With</a:t>
            </a:r>
            <a:r>
              <a:rPr lang="en-US">
                <a:solidFill>
                  <a:srgbClr val="000000"/>
                </a:solidFill>
                <a:latin typeface="lato"/>
              </a:rPr>
              <a:t> entering the Indian market, we have the advantage to build the brand.</a:t>
            </a:r>
          </a:p>
          <a:p>
            <a:endParaRPr lang="en-US">
              <a:latin typeface="lato"/>
            </a:endParaRPr>
          </a:p>
          <a:p>
            <a:r>
              <a:rPr lang="en-US">
                <a:solidFill>
                  <a:srgbClr val="000000"/>
                </a:solidFill>
                <a:latin typeface="lato"/>
              </a:rPr>
              <a:t>Product isn't well received</a:t>
            </a:r>
            <a:endParaRPr lang="en-US">
              <a:latin typeface="lato"/>
            </a:endParaRPr>
          </a:p>
          <a:p>
            <a:pPr lvl="1"/>
            <a:r>
              <a:rPr lang="en-US">
                <a:solidFill>
                  <a:srgbClr val="000000"/>
                </a:solidFill>
                <a:latin typeface="lato"/>
              </a:rPr>
              <a:t>Children refuse to use the device.</a:t>
            </a:r>
          </a:p>
          <a:p>
            <a:endParaRPr lang="en-US">
              <a:solidFill>
                <a:srgbClr val="000000"/>
              </a:solidFill>
              <a:latin typeface="lato"/>
            </a:endParaRPr>
          </a:p>
          <a:p>
            <a:r>
              <a:rPr lang="en-US">
                <a:solidFill>
                  <a:srgbClr val="000000"/>
                </a:solidFill>
                <a:latin typeface="lato"/>
              </a:rPr>
              <a:t>Advertising mediums don't want to allow the advertisements.</a:t>
            </a:r>
            <a:endParaRPr lang="en-US">
              <a:latin typeface="lato"/>
            </a:endParaRPr>
          </a:p>
          <a:p>
            <a:pPr marL="0" indent="0">
              <a:buNone/>
            </a:pPr>
            <a:endParaRPr lang="en-US">
              <a:solidFill>
                <a:srgbClr val="000000"/>
              </a:solidFill>
              <a:latin typeface="lato"/>
            </a:endParaRPr>
          </a:p>
        </p:txBody>
      </p:sp>
    </p:spTree>
    <p:extLst>
      <p:ext uri="{BB962C8B-B14F-4D97-AF65-F5344CB8AC3E}">
        <p14:creationId xmlns:p14="http://schemas.microsoft.com/office/powerpoint/2010/main" val="2742765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466727"/>
            <a:ext cx="12173201" cy="6105329"/>
          </a:xfrm>
          <a:prstGeom prst="rect">
            <a:avLst/>
          </a:prstGeom>
        </p:spPr>
      </p:pic>
      <p:sp>
        <p:nvSpPr>
          <p:cNvPr id="2" name="Title 1"/>
          <p:cNvSpPr>
            <a:spLocks noGrp="1"/>
          </p:cNvSpPr>
          <p:nvPr>
            <p:ph type="title"/>
          </p:nvPr>
        </p:nvSpPr>
        <p:spPr>
          <a:xfrm>
            <a:off x="2361745" y="1200152"/>
            <a:ext cx="10515600" cy="1325563"/>
          </a:xfrm>
        </p:spPr>
        <p:txBody>
          <a:bodyPr/>
          <a:lstStyle/>
          <a:p>
            <a:pPr algn="ctr"/>
            <a:r>
              <a:rPr lang="en-US" sz="7200" b="1">
                <a:solidFill>
                  <a:schemeClr val="tx1"/>
                </a:solidFill>
                <a:latin typeface="lato"/>
              </a:rPr>
              <a:t>Questions?</a:t>
            </a:r>
          </a:p>
        </p:txBody>
      </p:sp>
    </p:spTree>
    <p:extLst>
      <p:ext uri="{BB962C8B-B14F-4D97-AF65-F5344CB8AC3E}">
        <p14:creationId xmlns:p14="http://schemas.microsoft.com/office/powerpoint/2010/main" val="245257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9"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5608320" y="2166256"/>
            <a:ext cx="5614835" cy="2372268"/>
          </a:xfrm>
          <a:prstGeom prst="rect">
            <a:avLst/>
          </a:prstGeom>
          <a:effectLst/>
        </p:spPr>
      </p:pic>
      <p:sp>
        <p:nvSpPr>
          <p:cNvPr id="2" name="Title 1"/>
          <p:cNvSpPr>
            <a:spLocks noGrp="1"/>
          </p:cNvSpPr>
          <p:nvPr>
            <p:ph type="title"/>
          </p:nvPr>
        </p:nvSpPr>
        <p:spPr>
          <a:xfrm>
            <a:off x="647872" y="-123508"/>
            <a:ext cx="3738663" cy="1219200"/>
          </a:xfrm>
        </p:spPr>
        <p:txBody>
          <a:bodyPr>
            <a:normAutofit fontScale="90000"/>
          </a:bodyPr>
          <a:lstStyle/>
          <a:p>
            <a:r>
              <a:rPr lang="en-US">
                <a:solidFill>
                  <a:schemeClr val="tx1"/>
                </a:solidFill>
              </a:rPr>
              <a:t>Why </a:t>
            </a:r>
            <a:r>
              <a:rPr lang="en-US" err="1">
                <a:solidFill>
                  <a:schemeClr val="tx1"/>
                </a:solidFill>
              </a:rPr>
              <a:t>Snowfox</a:t>
            </a:r>
            <a:r>
              <a:rPr lang="en-US">
                <a:solidFill>
                  <a:schemeClr val="tx1"/>
                </a:solidFill>
              </a:rPr>
              <a:t> ? </a:t>
            </a:r>
          </a:p>
        </p:txBody>
      </p:sp>
      <p:sp>
        <p:nvSpPr>
          <p:cNvPr id="3" name="Content Placeholder 2"/>
          <p:cNvSpPr>
            <a:spLocks noGrp="1"/>
          </p:cNvSpPr>
          <p:nvPr>
            <p:ph idx="1"/>
          </p:nvPr>
        </p:nvSpPr>
        <p:spPr>
          <a:xfrm>
            <a:off x="464463" y="1562100"/>
            <a:ext cx="3690025" cy="5295900"/>
          </a:xfrm>
        </p:spPr>
        <p:txBody>
          <a:bodyPr vert="horz" lIns="91440" tIns="45720" rIns="91440" bIns="45720" rtlCol="0" anchor="t">
            <a:noAutofit/>
          </a:bodyPr>
          <a:lstStyle/>
          <a:p>
            <a:pPr>
              <a:lnSpc>
                <a:spcPct val="70000"/>
              </a:lnSpc>
            </a:pPr>
            <a:r>
              <a:rPr lang="en-US" sz="1800" err="1">
                <a:latin typeface="lato"/>
                <a:cs typeface="Times New Roman" pitchFamily="18" charset="0"/>
              </a:rPr>
              <a:t>SnowFox</a:t>
            </a:r>
            <a:r>
              <a:rPr lang="en-US" sz="1800">
                <a:latin typeface="lato"/>
                <a:cs typeface="Times New Roman" pitchFamily="18" charset="0"/>
              </a:rPr>
              <a:t> is a </a:t>
            </a:r>
            <a:r>
              <a:rPr lang="en-US" sz="1800" b="1">
                <a:latin typeface="lato"/>
                <a:cs typeface="Times New Roman" pitchFamily="18" charset="0"/>
              </a:rPr>
              <a:t>small</a:t>
            </a:r>
            <a:r>
              <a:rPr lang="en-US" sz="1800">
                <a:latin typeface="lato"/>
                <a:cs typeface="Times New Roman" pitchFamily="18" charset="0"/>
              </a:rPr>
              <a:t>, </a:t>
            </a:r>
            <a:r>
              <a:rPr lang="en-US" sz="1800" b="1">
                <a:latin typeface="lato"/>
                <a:cs typeface="Times New Roman" pitchFamily="18" charset="0"/>
              </a:rPr>
              <a:t>portable</a:t>
            </a:r>
            <a:r>
              <a:rPr lang="en-US" sz="1800">
                <a:latin typeface="lato"/>
                <a:cs typeface="Times New Roman" pitchFamily="18" charset="0"/>
              </a:rPr>
              <a:t>, tracking device with sensitive </a:t>
            </a:r>
            <a:r>
              <a:rPr lang="en-US" sz="1800" b="1">
                <a:latin typeface="lato"/>
                <a:cs typeface="Times New Roman" pitchFamily="18" charset="0"/>
              </a:rPr>
              <a:t>built-in location tracking </a:t>
            </a:r>
            <a:r>
              <a:rPr lang="en-US" sz="1800">
                <a:latin typeface="lato"/>
                <a:cs typeface="Times New Roman" pitchFamily="18" charset="0"/>
              </a:rPr>
              <a:t>and </a:t>
            </a:r>
            <a:r>
              <a:rPr lang="en-US" sz="1800" b="1">
                <a:latin typeface="lato"/>
                <a:cs typeface="Times New Roman" pitchFamily="18" charset="0"/>
              </a:rPr>
              <a:t>voice call </a:t>
            </a:r>
            <a:r>
              <a:rPr lang="en-US" sz="1800">
                <a:latin typeface="lato"/>
                <a:cs typeface="Times New Roman" pitchFamily="18" charset="0"/>
              </a:rPr>
              <a:t>functionality.</a:t>
            </a:r>
          </a:p>
          <a:p>
            <a:pPr>
              <a:lnSpc>
                <a:spcPct val="70000"/>
              </a:lnSpc>
            </a:pPr>
            <a:endParaRPr lang="en-US" sz="1800">
              <a:latin typeface="lato"/>
              <a:cs typeface="Times New Roman" pitchFamily="18" charset="0"/>
            </a:endParaRPr>
          </a:p>
          <a:p>
            <a:pPr>
              <a:lnSpc>
                <a:spcPct val="70000"/>
              </a:lnSpc>
            </a:pPr>
            <a:r>
              <a:rPr lang="en-US" sz="1800">
                <a:latin typeface="lato"/>
                <a:cs typeface="Times New Roman" pitchFamily="18" charset="0"/>
              </a:rPr>
              <a:t>Become a </a:t>
            </a:r>
            <a:r>
              <a:rPr lang="en-US" sz="1800" b="1">
                <a:latin typeface="lato"/>
                <a:cs typeface="Times New Roman" pitchFamily="18" charset="0"/>
              </a:rPr>
              <a:t>free-range parent</a:t>
            </a:r>
            <a:r>
              <a:rPr lang="en-US" sz="1800">
                <a:latin typeface="lato"/>
                <a:cs typeface="Times New Roman" pitchFamily="18" charset="0"/>
              </a:rPr>
              <a:t>: No more caging kids inside the house in front of computer screens.</a:t>
            </a:r>
          </a:p>
          <a:p>
            <a:pPr>
              <a:lnSpc>
                <a:spcPct val="70000"/>
              </a:lnSpc>
            </a:pPr>
            <a:endParaRPr lang="en-US" sz="1800">
              <a:latin typeface="lato"/>
              <a:cs typeface="Times New Roman" pitchFamily="18" charset="0"/>
            </a:endParaRPr>
          </a:p>
          <a:p>
            <a:pPr>
              <a:lnSpc>
                <a:spcPct val="70000"/>
              </a:lnSpc>
            </a:pPr>
            <a:r>
              <a:rPr lang="en-US" sz="1800">
                <a:latin typeface="lato"/>
                <a:cs typeface="Times New Roman" pitchFamily="18" charset="0"/>
              </a:rPr>
              <a:t>Easily track your kids with the </a:t>
            </a:r>
            <a:r>
              <a:rPr lang="en-US" sz="1800" err="1">
                <a:latin typeface="lato"/>
                <a:cs typeface="Times New Roman" pitchFamily="18" charset="0"/>
              </a:rPr>
              <a:t>Snowfox</a:t>
            </a:r>
            <a:r>
              <a:rPr lang="en-US" sz="1800">
                <a:latin typeface="lato"/>
                <a:cs typeface="Times New Roman" pitchFamily="18" charset="0"/>
              </a:rPr>
              <a:t> app</a:t>
            </a:r>
          </a:p>
          <a:p>
            <a:pPr lvl="1">
              <a:lnSpc>
                <a:spcPct val="70000"/>
              </a:lnSpc>
            </a:pPr>
            <a:r>
              <a:rPr lang="en-US" sz="1800">
                <a:latin typeface="lato"/>
                <a:cs typeface="Times New Roman" pitchFamily="18" charset="0"/>
              </a:rPr>
              <a:t>Access to historical tracking as well</a:t>
            </a:r>
          </a:p>
          <a:p>
            <a:pPr>
              <a:lnSpc>
                <a:spcPct val="70000"/>
              </a:lnSpc>
            </a:pPr>
            <a:endParaRPr lang="en-US" sz="1800">
              <a:latin typeface="lato"/>
              <a:cs typeface="Times New Roman" pitchFamily="18" charset="0"/>
            </a:endParaRPr>
          </a:p>
          <a:p>
            <a:pPr>
              <a:lnSpc>
                <a:spcPct val="70000"/>
              </a:lnSpc>
            </a:pPr>
            <a:r>
              <a:rPr lang="en-US" sz="1800">
                <a:latin typeface="lato"/>
                <a:cs typeface="Times New Roman" pitchFamily="18" charset="0"/>
              </a:rPr>
              <a:t>Easily hide the device in a backpack or inside the jacket so that child abductors cannot easily locate the device.</a:t>
            </a:r>
          </a:p>
          <a:p>
            <a:pPr>
              <a:lnSpc>
                <a:spcPct val="70000"/>
              </a:lnSpc>
            </a:pPr>
            <a:endParaRPr lang="en-US" sz="1800">
              <a:latin typeface="lato"/>
              <a:cs typeface="Times New Roman" pitchFamily="18" charset="0"/>
            </a:endParaRPr>
          </a:p>
          <a:p>
            <a:pPr>
              <a:lnSpc>
                <a:spcPct val="70000"/>
              </a:lnSpc>
            </a:pPr>
            <a:r>
              <a:rPr lang="en-US" sz="1800" err="1">
                <a:latin typeface="lato"/>
                <a:cs typeface="Times New Roman" pitchFamily="18" charset="0"/>
              </a:rPr>
              <a:t>GeoFence</a:t>
            </a:r>
            <a:r>
              <a:rPr lang="en-US" sz="1800">
                <a:latin typeface="lato"/>
                <a:cs typeface="Times New Roman" pitchFamily="18" charset="0"/>
              </a:rPr>
              <a:t>: Get alerts when your child roams out of the specified area that you have set.</a:t>
            </a:r>
          </a:p>
        </p:txBody>
      </p:sp>
    </p:spTree>
    <p:extLst>
      <p:ext uri="{BB962C8B-B14F-4D97-AF65-F5344CB8AC3E}">
        <p14:creationId xmlns:p14="http://schemas.microsoft.com/office/powerpoint/2010/main" val="3114319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096000" cy="3581400"/>
          </a:xfrm>
          <a:prstGeom prst="rect">
            <a:avLst/>
          </a:prstGeom>
          <a:solidFill>
            <a:srgbClr val="82F0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endParaRPr lang="en-US">
              <a:solidFill>
                <a:schemeClr val="tx1"/>
              </a:solidFill>
              <a:latin typeface="Times New Roman" pitchFamily="18" charset="0"/>
              <a:cs typeface="Times New Roman" pitchFamily="18" charset="0"/>
            </a:endParaRPr>
          </a:p>
          <a:p>
            <a:pPr marL="285750" indent="-285750">
              <a:buFont typeface="Arial" pitchFamily="34" charset="0"/>
              <a:buChar char="•"/>
            </a:pPr>
            <a:r>
              <a:rPr lang="en-US">
                <a:solidFill>
                  <a:schemeClr val="tx1"/>
                </a:solidFill>
                <a:latin typeface="Times New Roman" pitchFamily="18" charset="0"/>
                <a:cs typeface="Times New Roman" pitchFamily="18" charset="0"/>
              </a:rPr>
              <a:t>Real time GPS location </a:t>
            </a:r>
          </a:p>
          <a:p>
            <a:pPr marL="285750" indent="-285750">
              <a:buFont typeface="Arial" pitchFamily="34" charset="0"/>
              <a:buChar char="•"/>
            </a:pPr>
            <a:r>
              <a:rPr lang="en-US">
                <a:solidFill>
                  <a:schemeClr val="tx1"/>
                </a:solidFill>
                <a:latin typeface="Times New Roman" pitchFamily="18" charset="0"/>
                <a:cs typeface="Times New Roman" pitchFamily="18" charset="0"/>
              </a:rPr>
              <a:t>Voice call functionality </a:t>
            </a:r>
          </a:p>
          <a:p>
            <a:pPr marL="285750" indent="-285750">
              <a:buFont typeface="Arial" pitchFamily="34" charset="0"/>
              <a:buChar char="•"/>
            </a:pPr>
            <a:r>
              <a:rPr lang="en-US">
                <a:solidFill>
                  <a:schemeClr val="tx1"/>
                </a:solidFill>
                <a:latin typeface="Times New Roman" pitchFamily="18" charset="0"/>
                <a:cs typeface="Times New Roman" pitchFamily="18" charset="0"/>
              </a:rPr>
              <a:t>Up to 1 week of battery life(single charge) </a:t>
            </a:r>
          </a:p>
          <a:p>
            <a:pPr marL="285750" indent="-285750">
              <a:buFont typeface="Arial" pitchFamily="34" charset="0"/>
              <a:buChar char="•"/>
            </a:pPr>
            <a:r>
              <a:rPr lang="en-US">
                <a:solidFill>
                  <a:schemeClr val="tx1"/>
                </a:solidFill>
                <a:latin typeface="Times New Roman" pitchFamily="18" charset="0"/>
                <a:cs typeface="Times New Roman" pitchFamily="18" charset="0"/>
              </a:rPr>
              <a:t>Powerful antenna </a:t>
            </a:r>
          </a:p>
          <a:p>
            <a:pPr marL="285750" indent="-285750">
              <a:buFont typeface="Arial" pitchFamily="34" charset="0"/>
              <a:buChar char="•"/>
            </a:pPr>
            <a:r>
              <a:rPr lang="en-US">
                <a:solidFill>
                  <a:schemeClr val="tx1"/>
                </a:solidFill>
                <a:latin typeface="Times New Roman" pitchFamily="18" charset="0"/>
                <a:cs typeface="Times New Roman" pitchFamily="18" charset="0"/>
              </a:rPr>
              <a:t>Durable and play proof </a:t>
            </a:r>
          </a:p>
          <a:p>
            <a:pPr marL="285750" indent="-285750">
              <a:buFont typeface="Arial" pitchFamily="34" charset="0"/>
              <a:buChar char="•"/>
            </a:pPr>
            <a:r>
              <a:rPr lang="en-US">
                <a:solidFill>
                  <a:schemeClr val="tx1"/>
                </a:solidFill>
                <a:latin typeface="Times New Roman" pitchFamily="18" charset="0"/>
                <a:cs typeface="Times New Roman" pitchFamily="18" charset="0"/>
              </a:rPr>
              <a:t>Free app </a:t>
            </a:r>
          </a:p>
          <a:p>
            <a:pPr marL="285750" indent="-285750">
              <a:buFont typeface="Arial" pitchFamily="34" charset="0"/>
              <a:buChar char="•"/>
            </a:pPr>
            <a:r>
              <a:rPr lang="en-US">
                <a:solidFill>
                  <a:schemeClr val="tx1"/>
                </a:solidFill>
                <a:latin typeface="Times New Roman" pitchFamily="18" charset="0"/>
                <a:cs typeface="Times New Roman" pitchFamily="18" charset="0"/>
              </a:rPr>
              <a:t>Weatherproof/Waterproof </a:t>
            </a:r>
          </a:p>
          <a:p>
            <a:pPr marL="285750" indent="-285750">
              <a:buFont typeface="Arial" pitchFamily="34" charset="0"/>
              <a:buChar char="•"/>
            </a:pPr>
            <a:r>
              <a:rPr lang="en-US">
                <a:solidFill>
                  <a:schemeClr val="tx1"/>
                </a:solidFill>
                <a:latin typeface="Times New Roman" pitchFamily="18" charset="0"/>
                <a:cs typeface="Times New Roman" pitchFamily="18" charset="0"/>
              </a:rPr>
              <a:t>Geo fencing </a:t>
            </a:r>
          </a:p>
          <a:p>
            <a:pPr marL="285750" indent="-285750">
              <a:buFont typeface="Arial" pitchFamily="34" charset="0"/>
              <a:buChar char="•"/>
            </a:pPr>
            <a:r>
              <a:rPr lang="en-US">
                <a:solidFill>
                  <a:schemeClr val="tx1"/>
                </a:solidFill>
                <a:latin typeface="Times New Roman" pitchFamily="18" charset="0"/>
                <a:cs typeface="Times New Roman" pitchFamily="18" charset="0"/>
              </a:rPr>
              <a:t>call me notification through companion app </a:t>
            </a:r>
          </a:p>
          <a:p>
            <a:pPr marL="285750" indent="-285750">
              <a:buFont typeface="Arial" pitchFamily="34" charset="0"/>
              <a:buChar char="•"/>
            </a:pPr>
            <a:r>
              <a:rPr lang="en-US">
                <a:solidFill>
                  <a:schemeClr val="tx1"/>
                </a:solidFill>
                <a:latin typeface="Times New Roman" pitchFamily="18" charset="0"/>
                <a:cs typeface="Times New Roman" pitchFamily="18" charset="0"/>
              </a:rPr>
              <a:t>Tiny and easy to carry </a:t>
            </a:r>
          </a:p>
        </p:txBody>
      </p:sp>
      <p:sp>
        <p:nvSpPr>
          <p:cNvPr id="5" name="Rectangle 4"/>
          <p:cNvSpPr/>
          <p:nvPr/>
        </p:nvSpPr>
        <p:spPr>
          <a:xfrm>
            <a:off x="0" y="3581400"/>
            <a:ext cx="6096000" cy="3276600"/>
          </a:xfrm>
          <a:prstGeom prst="rect">
            <a:avLst/>
          </a:prstGeom>
          <a:solidFill>
            <a:srgbClr val="17D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0" y="0"/>
            <a:ext cx="6096000" cy="3581400"/>
          </a:xfrm>
          <a:prstGeom prst="rect">
            <a:avLst/>
          </a:prstGeom>
          <a:solidFill>
            <a:srgbClr val="F1F1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endParaRPr lang="en-US">
              <a:solidFill>
                <a:schemeClr val="bg1"/>
              </a:solidFill>
              <a:latin typeface="Times New Roman" pitchFamily="18" charset="0"/>
              <a:cs typeface="Times New Roman" pitchFamily="18" charset="0"/>
            </a:endParaRPr>
          </a:p>
        </p:txBody>
      </p:sp>
      <p:sp>
        <p:nvSpPr>
          <p:cNvPr id="7" name="Rectangle 6"/>
          <p:cNvSpPr/>
          <p:nvPr/>
        </p:nvSpPr>
        <p:spPr>
          <a:xfrm>
            <a:off x="6096000" y="3581400"/>
            <a:ext cx="6096000" cy="3276600"/>
          </a:xfrm>
          <a:prstGeom prst="rect">
            <a:avLst/>
          </a:prstGeom>
          <a:solidFill>
            <a:srgbClr val="F891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0000"/>
              </a:solidFill>
              <a:latin typeface="Times New Roman" pitchFamily="18" charset="0"/>
              <a:cs typeface="Times New Roman" pitchFamily="18" charset="0"/>
            </a:endParaRPr>
          </a:p>
        </p:txBody>
      </p:sp>
      <p:sp>
        <p:nvSpPr>
          <p:cNvPr id="8" name="Rectangle 7"/>
          <p:cNvSpPr/>
          <p:nvPr/>
        </p:nvSpPr>
        <p:spPr>
          <a:xfrm>
            <a:off x="23223" y="19594"/>
            <a:ext cx="1670650" cy="400110"/>
          </a:xfrm>
          <a:prstGeom prst="rect">
            <a:avLst/>
          </a:prstGeom>
        </p:spPr>
        <p:txBody>
          <a:bodyPr wrap="none">
            <a:spAutoFit/>
          </a:bodyPr>
          <a:lstStyle/>
          <a:p>
            <a:r>
              <a:rPr lang="en-US" sz="2000">
                <a:latin typeface="Times New Roman" pitchFamily="18" charset="0"/>
                <a:cs typeface="Times New Roman" pitchFamily="18" charset="0"/>
              </a:rPr>
              <a:t>STRENGTHS</a:t>
            </a:r>
          </a:p>
        </p:txBody>
      </p:sp>
      <p:sp>
        <p:nvSpPr>
          <p:cNvPr id="9" name="Rectangle 8"/>
          <p:cNvSpPr/>
          <p:nvPr/>
        </p:nvSpPr>
        <p:spPr>
          <a:xfrm>
            <a:off x="4913307" y="-236383"/>
            <a:ext cx="755335" cy="1323439"/>
          </a:xfrm>
          <a:prstGeom prst="rect">
            <a:avLst/>
          </a:prstGeom>
        </p:spPr>
        <p:txBody>
          <a:bodyPr wrap="none">
            <a:spAutoFit/>
          </a:bodyPr>
          <a:lstStyle/>
          <a:p>
            <a:pPr algn="ctr"/>
            <a:r>
              <a:rPr lang="en-US" sz="8000" b="1" cap="none" spc="0">
                <a:ln w="10541" cmpd="sng">
                  <a:solidFill>
                    <a:schemeClr val="accent1">
                      <a:shade val="88000"/>
                      <a:satMod val="110000"/>
                    </a:schemeClr>
                  </a:solidFill>
                  <a:prstDash val="solid"/>
                </a:ln>
                <a:solidFill>
                  <a:schemeClr val="bg1"/>
                </a:solidFill>
                <a:effectLst/>
                <a:latin typeface="Times New Roman" pitchFamily="18" charset="0"/>
                <a:cs typeface="Times New Roman" pitchFamily="18" charset="0"/>
              </a:rPr>
              <a:t>S</a:t>
            </a:r>
          </a:p>
        </p:txBody>
      </p:sp>
      <p:sp>
        <p:nvSpPr>
          <p:cNvPr id="11" name="Rectangle 10"/>
          <p:cNvSpPr/>
          <p:nvPr/>
        </p:nvSpPr>
        <p:spPr>
          <a:xfrm>
            <a:off x="10596972" y="-198284"/>
            <a:ext cx="1210588" cy="1323439"/>
          </a:xfrm>
          <a:prstGeom prst="rect">
            <a:avLst/>
          </a:prstGeom>
        </p:spPr>
        <p:txBody>
          <a:bodyPr wrap="none">
            <a:spAutoFit/>
          </a:bodyPr>
          <a:lstStyle/>
          <a:p>
            <a:pPr algn="ctr"/>
            <a:r>
              <a:rPr lang="en-US" sz="8000" b="1">
                <a:ln w="10541" cmpd="sng">
                  <a:solidFill>
                    <a:schemeClr val="accent1">
                      <a:shade val="88000"/>
                      <a:satMod val="110000"/>
                    </a:schemeClr>
                  </a:solidFill>
                  <a:prstDash val="solid"/>
                </a:ln>
                <a:solidFill>
                  <a:schemeClr val="bg1"/>
                </a:solidFill>
                <a:latin typeface="Times New Roman" pitchFamily="18" charset="0"/>
                <a:cs typeface="Times New Roman" pitchFamily="18" charset="0"/>
              </a:rPr>
              <a:t>W</a:t>
            </a:r>
            <a:endParaRPr lang="en-US" sz="8000" b="1" cap="none" spc="0">
              <a:ln w="10541" cmpd="sng">
                <a:solidFill>
                  <a:schemeClr val="accent1">
                    <a:shade val="88000"/>
                    <a:satMod val="110000"/>
                  </a:schemeClr>
                </a:solidFill>
                <a:prstDash val="solid"/>
              </a:ln>
              <a:solidFill>
                <a:schemeClr val="bg1"/>
              </a:solidFill>
              <a:effectLst/>
              <a:latin typeface="Times New Roman" pitchFamily="18" charset="0"/>
              <a:cs typeface="Times New Roman" pitchFamily="18" charset="0"/>
            </a:endParaRPr>
          </a:p>
        </p:txBody>
      </p:sp>
      <p:sp>
        <p:nvSpPr>
          <p:cNvPr id="12" name="Rectangle 11"/>
          <p:cNvSpPr/>
          <p:nvPr/>
        </p:nvSpPr>
        <p:spPr>
          <a:xfrm>
            <a:off x="6096000" y="21771"/>
            <a:ext cx="1584088" cy="400110"/>
          </a:xfrm>
          <a:prstGeom prst="rect">
            <a:avLst/>
          </a:prstGeom>
        </p:spPr>
        <p:txBody>
          <a:bodyPr wrap="none">
            <a:spAutoFit/>
          </a:bodyPr>
          <a:lstStyle/>
          <a:p>
            <a:r>
              <a:rPr lang="en-US" sz="2000">
                <a:latin typeface="Times New Roman" pitchFamily="18" charset="0"/>
                <a:cs typeface="Times New Roman" pitchFamily="18" charset="0"/>
              </a:rPr>
              <a:t>WEAKNESS</a:t>
            </a:r>
          </a:p>
        </p:txBody>
      </p:sp>
      <p:sp>
        <p:nvSpPr>
          <p:cNvPr id="13" name="TextBox 12"/>
          <p:cNvSpPr txBox="1"/>
          <p:nvPr/>
        </p:nvSpPr>
        <p:spPr>
          <a:xfrm>
            <a:off x="6299200" y="533404"/>
            <a:ext cx="4266728" cy="923330"/>
          </a:xfrm>
          <a:prstGeom prst="rect">
            <a:avLst/>
          </a:prstGeom>
          <a:noFill/>
        </p:spPr>
        <p:txBody>
          <a:bodyPr wrap="square" rtlCol="0">
            <a:spAutoFit/>
          </a:bodyPr>
          <a:lstStyle/>
          <a:p>
            <a:pPr marL="285750" indent="-285750">
              <a:buFont typeface="Arial" pitchFamily="34" charset="0"/>
              <a:buChar char="•"/>
            </a:pPr>
            <a:r>
              <a:rPr lang="en-US">
                <a:latin typeface="Times New Roman" pitchFamily="18" charset="0"/>
                <a:cs typeface="Times New Roman" pitchFamily="18" charset="0"/>
              </a:rPr>
              <a:t>Limitation-Coverage area</a:t>
            </a:r>
          </a:p>
          <a:p>
            <a:pPr marL="285750" indent="-285750">
              <a:buFont typeface="Arial" pitchFamily="34" charset="0"/>
              <a:buChar char="•"/>
            </a:pPr>
            <a:r>
              <a:rPr lang="en-US">
                <a:latin typeface="Times New Roman" pitchFamily="18" charset="0"/>
                <a:cs typeface="Times New Roman" pitchFamily="18" charset="0"/>
              </a:rPr>
              <a:t>Limited Carrier support</a:t>
            </a:r>
          </a:p>
          <a:p>
            <a:pPr marL="285750" indent="-285750">
              <a:buFont typeface="Arial" pitchFamily="34" charset="0"/>
              <a:buChar char="•"/>
            </a:pPr>
            <a:r>
              <a:rPr lang="en-US">
                <a:latin typeface="Times New Roman" pitchFamily="18" charset="0"/>
                <a:cs typeface="Times New Roman" pitchFamily="18" charset="0"/>
              </a:rPr>
              <a:t>Dependence on third party provider</a:t>
            </a:r>
          </a:p>
        </p:txBody>
      </p:sp>
      <p:sp>
        <p:nvSpPr>
          <p:cNvPr id="14" name="Rectangle 13"/>
          <p:cNvSpPr/>
          <p:nvPr/>
        </p:nvSpPr>
        <p:spPr>
          <a:xfrm>
            <a:off x="4685681" y="3352807"/>
            <a:ext cx="982961" cy="1323439"/>
          </a:xfrm>
          <a:prstGeom prst="rect">
            <a:avLst/>
          </a:prstGeom>
        </p:spPr>
        <p:txBody>
          <a:bodyPr wrap="none">
            <a:spAutoFit/>
          </a:bodyPr>
          <a:lstStyle/>
          <a:p>
            <a:pPr algn="ctr"/>
            <a:r>
              <a:rPr lang="en-US" sz="8000" b="1">
                <a:ln w="10541" cmpd="sng">
                  <a:solidFill>
                    <a:schemeClr val="accent1">
                      <a:shade val="88000"/>
                      <a:satMod val="110000"/>
                    </a:schemeClr>
                  </a:solidFill>
                  <a:prstDash val="solid"/>
                </a:ln>
                <a:solidFill>
                  <a:schemeClr val="bg1"/>
                </a:solidFill>
                <a:latin typeface="Times New Roman" pitchFamily="18" charset="0"/>
                <a:cs typeface="Times New Roman" pitchFamily="18" charset="0"/>
              </a:rPr>
              <a:t>O</a:t>
            </a:r>
            <a:endParaRPr lang="en-US" sz="8000" b="1" cap="none" spc="0">
              <a:ln w="10541" cmpd="sng">
                <a:solidFill>
                  <a:schemeClr val="accent1">
                    <a:shade val="88000"/>
                    <a:satMod val="110000"/>
                  </a:schemeClr>
                </a:solidFill>
                <a:prstDash val="solid"/>
              </a:ln>
              <a:solidFill>
                <a:schemeClr val="bg1"/>
              </a:solidFill>
              <a:effectLst/>
              <a:latin typeface="Times New Roman" pitchFamily="18" charset="0"/>
              <a:cs typeface="Times New Roman" pitchFamily="18" charset="0"/>
            </a:endParaRPr>
          </a:p>
        </p:txBody>
      </p:sp>
      <p:sp>
        <p:nvSpPr>
          <p:cNvPr id="15" name="Rectangle 14"/>
          <p:cNvSpPr/>
          <p:nvPr/>
        </p:nvSpPr>
        <p:spPr>
          <a:xfrm>
            <a:off x="23227" y="3705826"/>
            <a:ext cx="2153795" cy="400110"/>
          </a:xfrm>
          <a:prstGeom prst="rect">
            <a:avLst/>
          </a:prstGeom>
        </p:spPr>
        <p:txBody>
          <a:bodyPr wrap="none">
            <a:spAutoFit/>
          </a:bodyPr>
          <a:lstStyle/>
          <a:p>
            <a:r>
              <a:rPr lang="en-US" sz="2000">
                <a:latin typeface="Times New Roman" pitchFamily="18" charset="0"/>
                <a:cs typeface="Times New Roman" pitchFamily="18" charset="0"/>
              </a:rPr>
              <a:t>OPPURTUNITIES</a:t>
            </a:r>
          </a:p>
        </p:txBody>
      </p:sp>
      <p:sp>
        <p:nvSpPr>
          <p:cNvPr id="16" name="Rectangle 15"/>
          <p:cNvSpPr/>
          <p:nvPr/>
        </p:nvSpPr>
        <p:spPr>
          <a:xfrm>
            <a:off x="6259949" y="3705826"/>
            <a:ext cx="1170962" cy="400110"/>
          </a:xfrm>
          <a:prstGeom prst="rect">
            <a:avLst/>
          </a:prstGeom>
        </p:spPr>
        <p:txBody>
          <a:bodyPr wrap="none">
            <a:spAutoFit/>
          </a:bodyPr>
          <a:lstStyle/>
          <a:p>
            <a:r>
              <a:rPr lang="en-US" sz="2000">
                <a:latin typeface="Times New Roman" pitchFamily="18" charset="0"/>
                <a:cs typeface="Times New Roman" pitchFamily="18" charset="0"/>
              </a:rPr>
              <a:t>THREAT</a:t>
            </a:r>
          </a:p>
        </p:txBody>
      </p:sp>
      <p:sp>
        <p:nvSpPr>
          <p:cNvPr id="17" name="Rectangle 16"/>
          <p:cNvSpPr/>
          <p:nvPr/>
        </p:nvSpPr>
        <p:spPr>
          <a:xfrm>
            <a:off x="10938412" y="3381106"/>
            <a:ext cx="869148" cy="1323439"/>
          </a:xfrm>
          <a:prstGeom prst="rect">
            <a:avLst/>
          </a:prstGeom>
        </p:spPr>
        <p:txBody>
          <a:bodyPr wrap="none">
            <a:spAutoFit/>
          </a:bodyPr>
          <a:lstStyle/>
          <a:p>
            <a:pPr algn="ctr"/>
            <a:r>
              <a:rPr lang="en-US" sz="8000" b="1">
                <a:ln w="10541" cmpd="sng">
                  <a:solidFill>
                    <a:schemeClr val="accent1">
                      <a:shade val="88000"/>
                      <a:satMod val="110000"/>
                    </a:schemeClr>
                  </a:solidFill>
                  <a:prstDash val="solid"/>
                </a:ln>
                <a:solidFill>
                  <a:schemeClr val="bg1"/>
                </a:solidFill>
                <a:latin typeface="Times New Roman" pitchFamily="18" charset="0"/>
                <a:cs typeface="Times New Roman" pitchFamily="18" charset="0"/>
              </a:rPr>
              <a:t>T</a:t>
            </a:r>
            <a:endParaRPr lang="en-US" sz="8000" b="1" cap="none" spc="0">
              <a:ln w="10541" cmpd="sng">
                <a:solidFill>
                  <a:schemeClr val="accent1">
                    <a:shade val="88000"/>
                    <a:satMod val="110000"/>
                  </a:schemeClr>
                </a:solidFill>
                <a:prstDash val="solid"/>
              </a:ln>
              <a:solidFill>
                <a:schemeClr val="bg1"/>
              </a:solidFill>
              <a:effectLst/>
              <a:latin typeface="Times New Roman" pitchFamily="18" charset="0"/>
              <a:cs typeface="Times New Roman" pitchFamily="18" charset="0"/>
            </a:endParaRPr>
          </a:p>
        </p:txBody>
      </p:sp>
      <p:sp>
        <p:nvSpPr>
          <p:cNvPr id="18" name="TextBox 17"/>
          <p:cNvSpPr txBox="1"/>
          <p:nvPr/>
        </p:nvSpPr>
        <p:spPr>
          <a:xfrm>
            <a:off x="29028" y="4343403"/>
            <a:ext cx="4165600" cy="1200329"/>
          </a:xfrm>
          <a:prstGeom prst="rect">
            <a:avLst/>
          </a:prstGeom>
          <a:noFill/>
        </p:spPr>
        <p:txBody>
          <a:bodyPr wrap="square" rtlCol="0">
            <a:spAutoFit/>
          </a:bodyPr>
          <a:lstStyle/>
          <a:p>
            <a:pPr marL="285750" indent="-285750">
              <a:buFont typeface="Arial" pitchFamily="34" charset="0"/>
              <a:buChar char="•"/>
            </a:pPr>
            <a:r>
              <a:rPr lang="en-US">
                <a:latin typeface="Times New Roman" pitchFamily="18" charset="0"/>
                <a:cs typeface="Times New Roman" pitchFamily="18" charset="0"/>
              </a:rPr>
              <a:t>Worldwide availability </a:t>
            </a:r>
          </a:p>
          <a:p>
            <a:pPr marL="285750" indent="-285750">
              <a:buFont typeface="Arial" pitchFamily="34" charset="0"/>
              <a:buChar char="•"/>
            </a:pPr>
            <a:r>
              <a:rPr lang="en-US">
                <a:latin typeface="Times New Roman" pitchFamily="18" charset="0"/>
                <a:cs typeface="Times New Roman" pitchFamily="18" charset="0"/>
              </a:rPr>
              <a:t>Two way calling</a:t>
            </a:r>
          </a:p>
          <a:p>
            <a:pPr marL="285750" indent="-285750">
              <a:buFont typeface="Arial" pitchFamily="34" charset="0"/>
              <a:buChar char="•"/>
            </a:pPr>
            <a:r>
              <a:rPr lang="en-US">
                <a:latin typeface="Times New Roman" pitchFamily="18" charset="0"/>
                <a:cs typeface="Times New Roman" pitchFamily="18" charset="0"/>
              </a:rPr>
              <a:t>High densely populated areas</a:t>
            </a:r>
          </a:p>
          <a:p>
            <a:endParaRPr lang="en-US"/>
          </a:p>
        </p:txBody>
      </p:sp>
      <p:sp>
        <p:nvSpPr>
          <p:cNvPr id="19" name="TextBox 18"/>
          <p:cNvSpPr txBox="1"/>
          <p:nvPr/>
        </p:nvSpPr>
        <p:spPr>
          <a:xfrm>
            <a:off x="6299200" y="4342544"/>
            <a:ext cx="5486400" cy="1200329"/>
          </a:xfrm>
          <a:prstGeom prst="rect">
            <a:avLst/>
          </a:prstGeom>
          <a:noFill/>
        </p:spPr>
        <p:txBody>
          <a:bodyPr wrap="square" rtlCol="0">
            <a:spAutoFit/>
          </a:bodyPr>
          <a:lstStyle/>
          <a:p>
            <a:pPr marL="285750" indent="-285750">
              <a:buFont typeface="Arial" pitchFamily="34" charset="0"/>
              <a:buChar char="•"/>
            </a:pPr>
            <a:r>
              <a:rPr lang="en-US">
                <a:latin typeface="Times New Roman" pitchFamily="18" charset="0"/>
                <a:cs typeface="Times New Roman" pitchFamily="18" charset="0"/>
              </a:rPr>
              <a:t>Bigger companies can copy idea  </a:t>
            </a:r>
          </a:p>
          <a:p>
            <a:pPr marL="285750" indent="-285750">
              <a:buFont typeface="Arial" pitchFamily="34" charset="0"/>
              <a:buChar char="•"/>
            </a:pPr>
            <a:r>
              <a:rPr lang="en-US">
                <a:latin typeface="Times New Roman" pitchFamily="18" charset="0"/>
                <a:cs typeface="Times New Roman" pitchFamily="18" charset="0"/>
              </a:rPr>
              <a:t>Existing Competitor products </a:t>
            </a:r>
          </a:p>
          <a:p>
            <a:pPr marL="285750" indent="-285750">
              <a:buFont typeface="Arial" pitchFamily="34" charset="0"/>
              <a:buChar char="•"/>
            </a:pPr>
            <a:r>
              <a:rPr lang="en-US">
                <a:latin typeface="Times New Roman" pitchFamily="18" charset="0"/>
                <a:cs typeface="Times New Roman" pitchFamily="18" charset="0"/>
              </a:rPr>
              <a:t>New market entrants</a:t>
            </a:r>
          </a:p>
          <a:p>
            <a:endParaRPr lang="en-US"/>
          </a:p>
        </p:txBody>
      </p:sp>
      <p:sp>
        <p:nvSpPr>
          <p:cNvPr id="20" name="Right Arrow 19"/>
          <p:cNvSpPr/>
          <p:nvPr/>
        </p:nvSpPr>
        <p:spPr>
          <a:xfrm>
            <a:off x="12183293" y="4428054"/>
            <a:ext cx="1361259" cy="2429946"/>
          </a:xfrm>
          <a:prstGeom prst="rightArrow">
            <a:avLst/>
          </a:prstGeom>
          <a:solidFill>
            <a:srgbClr val="F891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ETERNAL  FAKTORS</a:t>
            </a:r>
          </a:p>
        </p:txBody>
      </p:sp>
      <p:sp>
        <p:nvSpPr>
          <p:cNvPr id="21" name="Right Arrow 20"/>
          <p:cNvSpPr/>
          <p:nvPr/>
        </p:nvSpPr>
        <p:spPr>
          <a:xfrm>
            <a:off x="12192005" y="1285964"/>
            <a:ext cx="1352551" cy="2295436"/>
          </a:xfrm>
          <a:prstGeom prst="rightArrow">
            <a:avLst/>
          </a:prstGeom>
          <a:solidFill>
            <a:srgbClr val="F1F1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INTERNAL FAKTORS </a:t>
            </a:r>
          </a:p>
        </p:txBody>
      </p:sp>
      <p:sp>
        <p:nvSpPr>
          <p:cNvPr id="3" name="Down Arrow 2"/>
          <p:cNvSpPr/>
          <p:nvPr/>
        </p:nvSpPr>
        <p:spPr>
          <a:xfrm>
            <a:off x="1995449" y="6858000"/>
            <a:ext cx="2526400" cy="990600"/>
          </a:xfrm>
          <a:prstGeom prst="downArrow">
            <a:avLst/>
          </a:prstGeom>
          <a:solidFill>
            <a:srgbClr val="17D0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Times New Roman" pitchFamily="18" charset="0"/>
                <a:cs typeface="Times New Roman" pitchFamily="18" charset="0"/>
              </a:rPr>
              <a:t>POSITIVES</a:t>
            </a:r>
          </a:p>
        </p:txBody>
      </p:sp>
      <p:sp>
        <p:nvSpPr>
          <p:cNvPr id="22" name="Down Arrow 21"/>
          <p:cNvSpPr/>
          <p:nvPr/>
        </p:nvSpPr>
        <p:spPr>
          <a:xfrm>
            <a:off x="8253321" y="6869084"/>
            <a:ext cx="2540235" cy="990600"/>
          </a:xfrm>
          <a:prstGeom prst="downArrow">
            <a:avLst/>
          </a:prstGeom>
          <a:solidFill>
            <a:srgbClr val="F891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Times New Roman" pitchFamily="18" charset="0"/>
                <a:cs typeface="Times New Roman" pitchFamily="18" charset="0"/>
              </a:rPr>
              <a:t>NEGATIVES</a:t>
            </a:r>
          </a:p>
        </p:txBody>
      </p:sp>
    </p:spTree>
    <p:extLst>
      <p:ext uri="{BB962C8B-B14F-4D97-AF65-F5344CB8AC3E}">
        <p14:creationId xmlns:p14="http://schemas.microsoft.com/office/powerpoint/2010/main" val="1337650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84988"/>
            <a:ext cx="10972800" cy="1143000"/>
          </a:xfrm>
        </p:spPr>
        <p:txBody>
          <a:bodyPr/>
          <a:lstStyle/>
          <a:p>
            <a:pPr algn="ctr"/>
            <a:r>
              <a:rPr lang="en-US">
                <a:solidFill>
                  <a:schemeClr val="tx1"/>
                </a:solidFill>
                <a:latin typeface="lato"/>
              </a:rPr>
              <a:t>A Flavor of </a:t>
            </a:r>
            <a:r>
              <a:rPr lang="en-US" err="1">
                <a:solidFill>
                  <a:schemeClr val="tx1"/>
                </a:solidFill>
                <a:latin typeface="lato"/>
              </a:rPr>
              <a:t>Snowfox</a:t>
            </a:r>
            <a:r>
              <a:rPr lang="en-US">
                <a:latin typeface="lato"/>
              </a:rPr>
              <a:t> </a:t>
            </a:r>
            <a:endParaRPr lang="en-US">
              <a:solidFill>
                <a:srgbClr val="000000"/>
              </a:solidFill>
              <a:latin typeface="lato"/>
            </a:endParaRP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endParaRPr lang="en-US">
              <a:latin typeface="Calibri"/>
            </a:endParaRPr>
          </a:p>
          <a:p>
            <a:pPr marL="0" indent="0">
              <a:buNone/>
            </a:pPr>
            <a:endParaRPr lang="en-US"/>
          </a:p>
          <a:p>
            <a:r>
              <a:rPr lang="en-US">
                <a:hlinkClick r:id="rId3"/>
              </a:rPr>
              <a:t>https://www.youtube.com/watch?v=8fj5JhfKSN8&amp;feature=youtu.be&amp;t=7m35s</a:t>
            </a:r>
            <a:endParaRPr lang="en-US"/>
          </a:p>
          <a:p>
            <a:endParaRPr lang="en-US"/>
          </a:p>
        </p:txBody>
      </p:sp>
    </p:spTree>
    <p:extLst>
      <p:ext uri="{BB962C8B-B14F-4D97-AF65-F5344CB8AC3E}">
        <p14:creationId xmlns:p14="http://schemas.microsoft.com/office/powerpoint/2010/main" val="2952277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0634" r="13167" b="2"/>
          <a:stretch/>
        </p:blipFill>
        <p:spPr>
          <a:xfrm>
            <a:off x="7829553" y="2828925"/>
            <a:ext cx="4042411" cy="3388994"/>
          </a:xfrm>
          <a:prstGeom prst="rect">
            <a:avLst/>
          </a:prstGeom>
        </p:spPr>
      </p:pic>
      <p:pic>
        <p:nvPicPr>
          <p:cNvPr id="4" name="Picture 3"/>
          <p:cNvPicPr>
            <a:picLocks noChangeAspect="1"/>
          </p:cNvPicPr>
          <p:nvPr/>
        </p:nvPicPr>
        <p:blipFill rotWithShape="1">
          <a:blip r:embed="rId4"/>
          <a:srcRect b="5355"/>
          <a:stretch/>
        </p:blipFill>
        <p:spPr>
          <a:xfrm>
            <a:off x="7829563" y="306909"/>
            <a:ext cx="4042409" cy="2286000"/>
          </a:xfrm>
          <a:prstGeom prst="rect">
            <a:avLst/>
          </a:prstGeom>
        </p:spPr>
      </p:pic>
      <p:sp>
        <p:nvSpPr>
          <p:cNvPr id="2" name="Title 1"/>
          <p:cNvSpPr>
            <a:spLocks noGrp="1"/>
          </p:cNvSpPr>
          <p:nvPr>
            <p:ph type="title"/>
          </p:nvPr>
        </p:nvSpPr>
        <p:spPr>
          <a:xfrm>
            <a:off x="820743" y="639764"/>
            <a:ext cx="6016025" cy="1097545"/>
          </a:xfrm>
        </p:spPr>
        <p:txBody>
          <a:bodyPr>
            <a:normAutofit/>
          </a:bodyPr>
          <a:lstStyle/>
          <a:p>
            <a:pPr algn="ctr"/>
            <a:r>
              <a:rPr lang="en-US" sz="3200" b="1">
                <a:solidFill>
                  <a:schemeClr val="tx1"/>
                </a:solidFill>
                <a:latin typeface="lato"/>
              </a:rPr>
              <a:t>Potential Customers – </a:t>
            </a:r>
            <a:br>
              <a:rPr lang="en-US" sz="3200">
                <a:solidFill>
                  <a:schemeClr val="tx1"/>
                </a:solidFill>
                <a:latin typeface="lato"/>
              </a:rPr>
            </a:br>
            <a:r>
              <a:rPr lang="en-US" sz="3200" b="1">
                <a:solidFill>
                  <a:schemeClr val="tx1"/>
                </a:solidFill>
                <a:latin typeface="lato"/>
              </a:rPr>
              <a:t>Who Are They? </a:t>
            </a:r>
          </a:p>
        </p:txBody>
      </p:sp>
      <p:sp>
        <p:nvSpPr>
          <p:cNvPr id="3" name="Content Placeholder 2"/>
          <p:cNvSpPr>
            <a:spLocks noGrp="1"/>
          </p:cNvSpPr>
          <p:nvPr>
            <p:ph idx="1"/>
          </p:nvPr>
        </p:nvSpPr>
        <p:spPr>
          <a:xfrm>
            <a:off x="690448" y="1920875"/>
            <a:ext cx="6537440" cy="4111640"/>
          </a:xfrm>
        </p:spPr>
        <p:txBody>
          <a:bodyPr vert="horz" lIns="91440" tIns="45720" rIns="91440" bIns="45720" rtlCol="0" anchor="t">
            <a:normAutofit fontScale="92500" lnSpcReduction="10000"/>
          </a:bodyPr>
          <a:lstStyle/>
          <a:p>
            <a:pPr>
              <a:lnSpc>
                <a:spcPct val="70000"/>
              </a:lnSpc>
            </a:pPr>
            <a:endParaRPr lang="en-US" sz="1500"/>
          </a:p>
          <a:p>
            <a:pPr marL="0" indent="0" algn="ctr">
              <a:lnSpc>
                <a:spcPct val="70000"/>
              </a:lnSpc>
              <a:buNone/>
            </a:pPr>
            <a:r>
              <a:rPr lang="en-US" sz="2000" b="1"/>
              <a:t>THE BUYERS </a:t>
            </a:r>
          </a:p>
          <a:p>
            <a:pPr marL="0" indent="0" algn="ctr">
              <a:lnSpc>
                <a:spcPct val="70000"/>
              </a:lnSpc>
              <a:buNone/>
            </a:pPr>
            <a:endParaRPr lang="en-US" sz="2000" b="1"/>
          </a:p>
          <a:p>
            <a:pPr>
              <a:lnSpc>
                <a:spcPct val="70000"/>
              </a:lnSpc>
            </a:pPr>
            <a:r>
              <a:rPr lang="en-US" sz="2000"/>
              <a:t>Parents who are concerned about the safety of their children (Children ages 5 – 10).  </a:t>
            </a:r>
          </a:p>
          <a:p>
            <a:pPr>
              <a:lnSpc>
                <a:spcPct val="70000"/>
              </a:lnSpc>
            </a:pPr>
            <a:endParaRPr lang="en-US" sz="2000"/>
          </a:p>
          <a:p>
            <a:pPr>
              <a:lnSpc>
                <a:spcPct val="70000"/>
              </a:lnSpc>
            </a:pPr>
            <a:r>
              <a:rPr lang="en-US" sz="2000"/>
              <a:t>Parents with special needs kids (children ages 5 – 15). </a:t>
            </a:r>
          </a:p>
          <a:p>
            <a:pPr>
              <a:lnSpc>
                <a:spcPct val="70000"/>
              </a:lnSpc>
            </a:pPr>
            <a:endParaRPr lang="en-US" sz="2000"/>
          </a:p>
          <a:p>
            <a:pPr>
              <a:lnSpc>
                <a:spcPct val="70000"/>
              </a:lnSpc>
            </a:pPr>
            <a:r>
              <a:rPr lang="en-US" sz="2000"/>
              <a:t>For use when families go on vacation or large crowded events</a:t>
            </a:r>
          </a:p>
          <a:p>
            <a:pPr marL="0" indent="0">
              <a:lnSpc>
                <a:spcPct val="70000"/>
              </a:lnSpc>
              <a:buNone/>
            </a:pPr>
            <a:endParaRPr lang="en-US" sz="2000"/>
          </a:p>
          <a:p>
            <a:pPr marL="0" indent="0" algn="ctr">
              <a:lnSpc>
                <a:spcPct val="70000"/>
              </a:lnSpc>
              <a:buNone/>
            </a:pPr>
            <a:r>
              <a:rPr lang="en-US" sz="2000" b="1"/>
              <a:t>THE USERS</a:t>
            </a:r>
            <a:r>
              <a:rPr lang="en-US" sz="2000"/>
              <a:t> </a:t>
            </a:r>
          </a:p>
          <a:p>
            <a:pPr>
              <a:lnSpc>
                <a:spcPct val="70000"/>
              </a:lnSpc>
            </a:pPr>
            <a:r>
              <a:rPr lang="en-US" sz="2000"/>
              <a:t>Children between ages 5 – 10. </a:t>
            </a:r>
          </a:p>
          <a:p>
            <a:pPr>
              <a:lnSpc>
                <a:spcPct val="70000"/>
              </a:lnSpc>
            </a:pPr>
            <a:endParaRPr lang="en-US" sz="2000"/>
          </a:p>
          <a:p>
            <a:pPr>
              <a:lnSpc>
                <a:spcPct val="70000"/>
              </a:lnSpc>
            </a:pPr>
            <a:r>
              <a:rPr lang="en-US" sz="2000"/>
              <a:t>Special needs children ages 5 – 15.</a:t>
            </a:r>
          </a:p>
          <a:p>
            <a:pPr marL="0" indent="0">
              <a:lnSpc>
                <a:spcPct val="70000"/>
              </a:lnSpc>
              <a:buNone/>
            </a:pPr>
            <a:endParaRPr lang="en-US" sz="2000"/>
          </a:p>
          <a:p>
            <a:pPr marL="0" indent="0" algn="ctr">
              <a:lnSpc>
                <a:spcPct val="70000"/>
              </a:lnSpc>
              <a:buNone/>
            </a:pPr>
            <a:r>
              <a:rPr lang="en-US" sz="2000" b="1"/>
              <a:t>Secondary market</a:t>
            </a:r>
          </a:p>
          <a:p>
            <a:pPr>
              <a:lnSpc>
                <a:spcPct val="70000"/>
              </a:lnSpc>
            </a:pPr>
            <a:r>
              <a:rPr lang="en-US" sz="2000"/>
              <a:t>People whose family members have dementia/Alzheimer's</a:t>
            </a:r>
          </a:p>
        </p:txBody>
      </p:sp>
    </p:spTree>
    <p:extLst>
      <p:ext uri="{BB962C8B-B14F-4D97-AF65-F5344CB8AC3E}">
        <p14:creationId xmlns:p14="http://schemas.microsoft.com/office/powerpoint/2010/main" val="237935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olidFill>
                  <a:srgbClr val="000000"/>
                </a:solidFill>
              </a:rPr>
              <a:t>Potential in Terms of Dollars</a:t>
            </a:r>
          </a:p>
        </p:txBody>
      </p:sp>
      <p:sp>
        <p:nvSpPr>
          <p:cNvPr id="3" name="Content Placeholder 2"/>
          <p:cNvSpPr>
            <a:spLocks noGrp="1"/>
          </p:cNvSpPr>
          <p:nvPr>
            <p:ph idx="1"/>
          </p:nvPr>
        </p:nvSpPr>
        <p:spPr>
          <a:xfrm>
            <a:off x="609600" y="2176463"/>
            <a:ext cx="4737599" cy="4148137"/>
          </a:xfrm>
        </p:spPr>
        <p:txBody>
          <a:bodyPr vert="horz" anchor="t">
            <a:normAutofit fontScale="92500" lnSpcReduction="10000"/>
          </a:bodyPr>
          <a:lstStyle/>
          <a:p>
            <a:r>
              <a:rPr lang="en-US">
                <a:solidFill>
                  <a:srgbClr val="2A2A2A"/>
                </a:solidFill>
              </a:rPr>
              <a:t>Statistics are meaningless to parents who worry about their own children.</a:t>
            </a:r>
            <a:r>
              <a:rPr lang="en-US">
                <a:solidFill>
                  <a:srgbClr val="000000"/>
                </a:solidFill>
              </a:rPr>
              <a:t> </a:t>
            </a:r>
          </a:p>
          <a:p>
            <a:r>
              <a:rPr lang="en-US">
                <a:solidFill>
                  <a:srgbClr val="000000"/>
                </a:solidFill>
                <a:latin typeface="Constantia"/>
              </a:rPr>
              <a:t>That's why parents spend considerable portion of their income on their children</a:t>
            </a:r>
          </a:p>
          <a:p>
            <a:r>
              <a:rPr lang="en-US">
                <a:solidFill>
                  <a:srgbClr val="000000"/>
                </a:solidFill>
                <a:latin typeface="Constantia"/>
              </a:rPr>
              <a:t>Irrespective of the income category parents spend 20% i.e. at least $10,000 of their income on the children. So, there's huge market for </a:t>
            </a:r>
            <a:r>
              <a:rPr lang="en-US" err="1">
                <a:solidFill>
                  <a:srgbClr val="000000"/>
                </a:solidFill>
                <a:latin typeface="Constantia"/>
              </a:rPr>
              <a:t>SnowFox</a:t>
            </a:r>
            <a:r>
              <a:rPr lang="en-US">
                <a:solidFill>
                  <a:srgbClr val="000000"/>
                </a:solidFill>
                <a:latin typeface="Constantia"/>
              </a:rPr>
              <a:t> </a:t>
            </a:r>
          </a:p>
          <a:p>
            <a:endParaRPr lang="en-US">
              <a:latin typeface="Constantia"/>
            </a:endParaRPr>
          </a:p>
          <a:p>
            <a:endParaRPr lang="en-US">
              <a:solidFill>
                <a:srgbClr val="000000"/>
              </a:solidFill>
              <a:latin typeface="Constantia"/>
            </a:endParaRPr>
          </a:p>
          <a:p>
            <a:endParaRPr lang="en-US">
              <a:solidFill>
                <a:srgbClr val="000000"/>
              </a:solidFill>
              <a:latin typeface="Constantia"/>
            </a:endParaRPr>
          </a:p>
        </p:txBody>
      </p:sp>
      <p:pic>
        <p:nvPicPr>
          <p:cNvPr id="4" name="Content Placeholder 4"/>
          <p:cNvPicPr>
            <a:picLocks noChangeAspect="1"/>
          </p:cNvPicPr>
          <p:nvPr/>
        </p:nvPicPr>
        <p:blipFill>
          <a:blip r:embed="rId3"/>
          <a:stretch>
            <a:fillRect/>
          </a:stretch>
        </p:blipFill>
        <p:spPr>
          <a:xfrm>
            <a:off x="5372100" y="2457450"/>
            <a:ext cx="6496032" cy="3816350"/>
          </a:xfrm>
          <a:prstGeom prst="rect">
            <a:avLst/>
          </a:prstGeom>
        </p:spPr>
      </p:pic>
    </p:spTree>
    <p:extLst>
      <p:ext uri="{BB962C8B-B14F-4D97-AF65-F5344CB8AC3E}">
        <p14:creationId xmlns:p14="http://schemas.microsoft.com/office/powerpoint/2010/main" val="1251232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122" y="190500"/>
            <a:ext cx="10972800" cy="1066800"/>
          </a:xfrm>
        </p:spPr>
        <p:txBody>
          <a:bodyPr>
            <a:normAutofit/>
          </a:bodyPr>
          <a:lstStyle/>
          <a:p>
            <a:pPr algn="ctr"/>
            <a:r>
              <a:rPr lang="en-US" sz="3200">
                <a:solidFill>
                  <a:schemeClr val="tx1"/>
                </a:solidFill>
              </a:rPr>
              <a:t>Potential Customers – Why Should Parents Buy GPS Trackers? (NEED RECOGNITION)</a:t>
            </a:r>
          </a:p>
        </p:txBody>
      </p:sp>
      <p:sp>
        <p:nvSpPr>
          <p:cNvPr id="3" name="Content Placeholder 2"/>
          <p:cNvSpPr>
            <a:spLocks noGrp="1"/>
          </p:cNvSpPr>
          <p:nvPr>
            <p:ph idx="1"/>
          </p:nvPr>
        </p:nvSpPr>
        <p:spPr>
          <a:xfrm>
            <a:off x="838200" y="1825625"/>
            <a:ext cx="10515600" cy="3546940"/>
          </a:xfrm>
        </p:spPr>
        <p:txBody>
          <a:bodyPr vert="horz" lIns="91440" tIns="45720" rIns="91440" bIns="45720" rtlCol="0" anchor="t">
            <a:normAutofit/>
          </a:bodyPr>
          <a:lstStyle/>
          <a:p>
            <a:r>
              <a:rPr lang="en-US" sz="2200">
                <a:latin typeface="lato"/>
              </a:rPr>
              <a:t>Peace of mind and sense of relief for parents </a:t>
            </a:r>
          </a:p>
          <a:p>
            <a:endParaRPr lang="en-US" sz="2200">
              <a:latin typeface="lato"/>
            </a:endParaRPr>
          </a:p>
          <a:p>
            <a:r>
              <a:rPr lang="en-US" sz="2200">
                <a:latin typeface="lato"/>
              </a:rPr>
              <a:t>For safety concerns such as leaving predefined area</a:t>
            </a:r>
          </a:p>
          <a:p>
            <a:endParaRPr lang="en-US" sz="2200">
              <a:latin typeface="lato"/>
            </a:endParaRPr>
          </a:p>
          <a:p>
            <a:r>
              <a:rPr lang="en-US" sz="2200">
                <a:latin typeface="lato"/>
              </a:rPr>
              <a:t>Independence for children as they can go out without direct supervision</a:t>
            </a:r>
          </a:p>
          <a:p>
            <a:endParaRPr lang="en-US">
              <a:solidFill>
                <a:srgbClr val="6C6C6C"/>
              </a:solidFill>
            </a:endParaRPr>
          </a:p>
          <a:p>
            <a:pPr marL="0" indent="0">
              <a:buNone/>
            </a:pPr>
            <a:endParaRPr lang="en-US">
              <a:solidFill>
                <a:srgbClr val="000000"/>
              </a:solidFill>
            </a:endParaRPr>
          </a:p>
          <a:p>
            <a:pPr marL="0" indent="0">
              <a:buNone/>
            </a:pPr>
            <a:endParaRPr lang="en-US">
              <a:solidFill>
                <a:srgbClr val="6C6C6C"/>
              </a:solidFill>
            </a:endParaRPr>
          </a:p>
          <a:p>
            <a:endParaRPr lang="en-US">
              <a:solidFill>
                <a:srgbClr val="000000"/>
              </a:solidFill>
            </a:endParaRPr>
          </a:p>
        </p:txBody>
      </p:sp>
      <p:sp>
        <p:nvSpPr>
          <p:cNvPr id="5" name="TextBox 4"/>
          <p:cNvSpPr txBox="1"/>
          <p:nvPr/>
        </p:nvSpPr>
        <p:spPr>
          <a:xfrm>
            <a:off x="1133845" y="5667393"/>
            <a:ext cx="9589355" cy="646331"/>
          </a:xfrm>
          <a:prstGeom prst="rect">
            <a:avLst/>
          </a:prstGeom>
          <a:ln w="57150">
            <a:solidFill>
              <a:schemeClr val="accent1"/>
            </a:solidFill>
          </a:ln>
        </p:spPr>
        <p:txBody>
          <a:bodyPr rtlCol="0" anchor="t">
            <a:spAutoFit/>
          </a:bodyPr>
          <a:lstStyle/>
          <a:p>
            <a:pPr algn="ctr"/>
            <a:r>
              <a:rPr lang="en-US"/>
              <a:t>In an online poll conducted by Today’s Parents Magazine, 68% of parents said they would track their kids for "</a:t>
            </a:r>
            <a:r>
              <a:rPr lang="en-US" b="1"/>
              <a:t>safety reasons</a:t>
            </a:r>
            <a:r>
              <a:rPr lang="en-US"/>
              <a:t>."</a:t>
            </a:r>
          </a:p>
        </p:txBody>
      </p:sp>
    </p:spTree>
    <p:extLst>
      <p:ext uri="{BB962C8B-B14F-4D97-AF65-F5344CB8AC3E}">
        <p14:creationId xmlns:p14="http://schemas.microsoft.com/office/powerpoint/2010/main" val="3169966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Override>
</file>

<file path=ppt/theme/themeOverride2.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Overrid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50</Slides>
  <Notes>50</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Flow</vt:lpstr>
      <vt:lpstr>PowerPoint Presentation</vt:lpstr>
      <vt:lpstr>Introduction</vt:lpstr>
      <vt:lpstr>Problem Statement </vt:lpstr>
      <vt:lpstr>Potential Customers – What do we Know About Them?</vt:lpstr>
      <vt:lpstr>Why Snowfox ? </vt:lpstr>
      <vt:lpstr>A Flavor of Snowfox </vt:lpstr>
      <vt:lpstr>Potential Customers –  Who Are They? </vt:lpstr>
      <vt:lpstr>Potential in Terms of Dollars</vt:lpstr>
      <vt:lpstr>Potential Customers – Why Should Parents Buy GPS Trackers? (NEED RECOGNITION)</vt:lpstr>
      <vt:lpstr>Potential Customers – Future Growth</vt:lpstr>
      <vt:lpstr>                            </vt:lpstr>
      <vt:lpstr> Comparison Of Price and Subscription Fees</vt:lpstr>
      <vt:lpstr>Feature Comparison – Battery Life</vt:lpstr>
      <vt:lpstr>Feature Analysis - Detailed Comparison</vt:lpstr>
      <vt:lpstr>International Coverage Comparison</vt:lpstr>
      <vt:lpstr>Aesthetic Comparison</vt:lpstr>
      <vt:lpstr>Aesthetic Comparison - Snowfox</vt:lpstr>
      <vt:lpstr>Why Not Other GPS Tracker Categories?</vt:lpstr>
      <vt:lpstr>SnowFox Vs. Cell Phone Comparison</vt:lpstr>
      <vt:lpstr>Perceptual Map</vt:lpstr>
      <vt:lpstr>PowerPoint Presentation</vt:lpstr>
      <vt:lpstr>Market Segmentation – Consumer Profiles</vt:lpstr>
      <vt:lpstr>Market Segmentation – Consumer Profile</vt:lpstr>
      <vt:lpstr>  </vt:lpstr>
      <vt:lpstr>Targeting Customers</vt:lpstr>
      <vt:lpstr>Positioning Statement</vt:lpstr>
      <vt:lpstr>Marketing Plan – Product</vt:lpstr>
      <vt:lpstr>Marketing Plan – Price</vt:lpstr>
      <vt:lpstr>Marketing Plan – Mediums</vt:lpstr>
      <vt:lpstr>Facebook Ads </vt:lpstr>
      <vt:lpstr>Marketing Plan – Organic Search</vt:lpstr>
      <vt:lpstr>Sample ad </vt:lpstr>
      <vt:lpstr>Message – Special Needs Children</vt:lpstr>
      <vt:lpstr>Promotion – Blog Marketing</vt:lpstr>
      <vt:lpstr>Distribution</vt:lpstr>
      <vt:lpstr>India: A Potential Market</vt:lpstr>
      <vt:lpstr>Renaming the Product: Why PlayTag?</vt:lpstr>
      <vt:lpstr>Target Customers in Indian Market- Analyzing Customer Behavior</vt:lpstr>
      <vt:lpstr>Targeting in India</vt:lpstr>
      <vt:lpstr>Targeting In India</vt:lpstr>
      <vt:lpstr>Positioning Statement for India (PlayTag)</vt:lpstr>
      <vt:lpstr>Pricing</vt:lpstr>
      <vt:lpstr>Change in Product Features</vt:lpstr>
      <vt:lpstr>Distribution in India</vt:lpstr>
      <vt:lpstr>Why PlayTag in India</vt:lpstr>
      <vt:lpstr>Cost Analysis – Financial Forecast American Market</vt:lpstr>
      <vt:lpstr>Cost Analysis – Financial Forecast Indian Market</vt:lpstr>
      <vt:lpstr>Limitations to Success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2017-04-30T13:03:20Z</dcterms:modified>
</cp:coreProperties>
</file>